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90" r:id="rId3"/>
  </p:sldMasterIdLst>
  <p:notesMasterIdLst>
    <p:notesMasterId r:id="rId77"/>
  </p:notesMasterIdLst>
  <p:handoutMasterIdLst>
    <p:handoutMasterId r:id="rId78"/>
  </p:handoutMasterIdLst>
  <p:sldIdLst>
    <p:sldId id="600" r:id="rId4"/>
    <p:sldId id="601" r:id="rId5"/>
    <p:sldId id="603" r:id="rId6"/>
    <p:sldId id="604" r:id="rId7"/>
    <p:sldId id="616" r:id="rId8"/>
    <p:sldId id="630" r:id="rId9"/>
    <p:sldId id="620" r:id="rId10"/>
    <p:sldId id="621" r:id="rId11"/>
    <p:sldId id="617" r:id="rId12"/>
    <p:sldId id="618" r:id="rId13"/>
    <p:sldId id="619" r:id="rId14"/>
    <p:sldId id="526" r:id="rId15"/>
    <p:sldId id="622" r:id="rId16"/>
    <p:sldId id="598" r:id="rId17"/>
    <p:sldId id="599" r:id="rId18"/>
    <p:sldId id="540" r:id="rId19"/>
    <p:sldId id="541" r:id="rId20"/>
    <p:sldId id="623" r:id="rId21"/>
    <p:sldId id="546" r:id="rId22"/>
    <p:sldId id="542" r:id="rId23"/>
    <p:sldId id="548" r:id="rId24"/>
    <p:sldId id="549" r:id="rId25"/>
    <p:sldId id="550" r:id="rId26"/>
    <p:sldId id="551" r:id="rId27"/>
    <p:sldId id="624" r:id="rId28"/>
    <p:sldId id="552" r:id="rId29"/>
    <p:sldId id="554" r:id="rId30"/>
    <p:sldId id="555" r:id="rId31"/>
    <p:sldId id="556" r:id="rId32"/>
    <p:sldId id="557" r:id="rId33"/>
    <p:sldId id="558" r:id="rId34"/>
    <p:sldId id="559" r:id="rId35"/>
    <p:sldId id="560" r:id="rId36"/>
    <p:sldId id="561" r:id="rId37"/>
    <p:sldId id="562" r:id="rId38"/>
    <p:sldId id="563" r:id="rId39"/>
    <p:sldId id="611" r:id="rId40"/>
    <p:sldId id="564" r:id="rId41"/>
    <p:sldId id="565" r:id="rId42"/>
    <p:sldId id="566" r:id="rId43"/>
    <p:sldId id="567" r:id="rId44"/>
    <p:sldId id="568" r:id="rId45"/>
    <p:sldId id="569" r:id="rId46"/>
    <p:sldId id="571" r:id="rId47"/>
    <p:sldId id="625" r:id="rId48"/>
    <p:sldId id="573" r:id="rId49"/>
    <p:sldId id="574" r:id="rId50"/>
    <p:sldId id="575" r:id="rId51"/>
    <p:sldId id="576" r:id="rId52"/>
    <p:sldId id="577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627" r:id="rId63"/>
    <p:sldId id="626" r:id="rId64"/>
    <p:sldId id="587" r:id="rId65"/>
    <p:sldId id="588" r:id="rId66"/>
    <p:sldId id="589" r:id="rId67"/>
    <p:sldId id="591" r:id="rId68"/>
    <p:sldId id="592" r:id="rId69"/>
    <p:sldId id="593" r:id="rId70"/>
    <p:sldId id="628" r:id="rId71"/>
    <p:sldId id="595" r:id="rId72"/>
    <p:sldId id="596" r:id="rId73"/>
    <p:sldId id="610" r:id="rId74"/>
    <p:sldId id="629" r:id="rId75"/>
    <p:sldId id="264" r:id="rId76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AD2B26"/>
    <a:srgbClr val="B70004"/>
    <a:srgbClr val="AD2A26"/>
    <a:srgbClr val="4C5252"/>
    <a:srgbClr val="FFFFE4"/>
    <a:srgbClr val="F9F9F9"/>
    <a:srgbClr val="8A8A8A"/>
    <a:srgbClr val="48504F"/>
    <a:srgbClr val="B60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852" autoAdjust="0"/>
  </p:normalViewPr>
  <p:slideViewPr>
    <p:cSldViewPr snapToGrid="0">
      <p:cViewPr varScale="1">
        <p:scale>
          <a:sx n="81" d="100"/>
          <a:sy n="81" d="100"/>
        </p:scale>
        <p:origin x="3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Thursday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983133" cy="105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1. </a:t>
            </a:r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31F57E1-EBC0-524C-9B6C-A0200F23BED1}" type="datetimeFigureOut">
              <a:rPr lang="en-US" altLang="zh-CN" smtClean="0"/>
              <a:t>5/18/2023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37E4949-EF32-944B-A077-7870FB0FF53D}" type="slidenum">
              <a:rPr lang="en-US" altLang="zh-CN" smtClean="0"/>
              <a:t>‹#›</a:t>
            </a:fld>
            <a:endParaRPr kumimoji="1"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31171" y="161956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1.1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131171" y="2351311"/>
            <a:ext cx="8690163" cy="1219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131171" y="372897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1.2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131171" y="4460721"/>
            <a:ext cx="8690163" cy="1644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mozilla.org/zh-CN/docs/Web/API/Document/querySelector" TargetMode="Externa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572809" y="2129261"/>
            <a:ext cx="7181850" cy="3476811"/>
            <a:chOff x="2216152" y="2078248"/>
            <a:chExt cx="7181850" cy="3476811"/>
          </a:xfrm>
        </p:grpSpPr>
        <p:sp>
          <p:nvSpPr>
            <p:cNvPr id="4" name="圆角矩形 3"/>
            <p:cNvSpPr/>
            <p:nvPr/>
          </p:nvSpPr>
          <p:spPr>
            <a:xfrm>
              <a:off x="2216152" y="2078250"/>
              <a:ext cx="1797048" cy="16216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zh-CN"/>
                <a:t>JavaScript</a:t>
              </a:r>
              <a:r>
                <a:rPr lang="zh-CN" altLang="en-US"/>
                <a:t>基础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CN"/>
                <a:t>5</a:t>
              </a:r>
              <a:r>
                <a:rPr lang="zh-CN" altLang="en-US"/>
                <a:t>天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16152" y="4077731"/>
              <a:ext cx="1797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基础</a:t>
              </a:r>
              <a:r>
                <a:rPr lang="zh-CN" altLang="en-US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endPara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基本写法，知道怎么控制计算机去执行代码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….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4918681" y="2078248"/>
              <a:ext cx="1835099" cy="162168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zh-CN"/>
                <a:t>Web APIs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CN"/>
                <a:t>7</a:t>
              </a:r>
              <a:r>
                <a:rPr lang="zh-CN" altLang="en-US"/>
                <a:t>天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37706" y="4077731"/>
              <a:ext cx="179704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应用</a:t>
              </a:r>
              <a:r>
                <a:rPr lang="zh-CN" altLang="en-US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endPara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操作页面元素做出各种好玩的效果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….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7630107" y="2078248"/>
              <a:ext cx="1738741" cy="1621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zh-CN"/>
                <a:t>JavaScript</a:t>
              </a:r>
              <a:r>
                <a:rPr lang="zh-CN" altLang="en-US"/>
                <a:t>进阶</a:t>
              </a:r>
              <a:endParaRPr lang="en-US" altLang="zh-CN"/>
            </a:p>
            <a:p>
              <a:pPr algn="ctr">
                <a:lnSpc>
                  <a:spcPct val="200000"/>
                </a:lnSpc>
              </a:pPr>
              <a:r>
                <a:rPr lang="en-US" altLang="zh-CN"/>
                <a:t>4</a:t>
              </a:r>
              <a:r>
                <a:rPr lang="zh-CN" altLang="en-US"/>
                <a:t>天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00953" y="4077731"/>
              <a:ext cx="179704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进阶</a:t>
              </a:r>
              <a:r>
                <a:rPr lang="zh-CN" altLang="en-US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endPara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高级语法、高频面试题、底层原理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….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163305" y="1071909"/>
            <a:ext cx="3500363" cy="591607"/>
          </a:xfrm>
        </p:spPr>
        <p:txBody>
          <a:bodyPr/>
          <a:lstStyle/>
          <a:p>
            <a:r>
              <a:rPr kumimoji="1" lang="en-US" altLang="zh-CN" sz="2400"/>
              <a:t>JavaScript </a:t>
            </a:r>
            <a:r>
              <a:rPr kumimoji="1" lang="zh-CN" altLang="en-US" sz="2400"/>
              <a:t>核心与进阶</a:t>
            </a:r>
            <a:endParaRPr lang="zh-CN" altLang="en-US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Web APIs </a:t>
            </a:r>
            <a:r>
              <a:rPr kumimoji="1" lang="zh-CN" altLang="en-US" dirty="0"/>
              <a:t>课程安排 </a:t>
            </a:r>
            <a:r>
              <a:rPr kumimoji="1" lang="en-US" altLang="zh-CN" dirty="0"/>
              <a:t>7</a:t>
            </a:r>
            <a:r>
              <a:rPr kumimoji="1" lang="zh-CN" altLang="en-US" dirty="0"/>
              <a:t>天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310161" y="1648117"/>
            <a:ext cx="1852928" cy="2422688"/>
            <a:chOff x="5114167" y="2210587"/>
            <a:chExt cx="1852928" cy="2422688"/>
          </a:xfrm>
        </p:grpSpPr>
        <p:sp>
          <p:nvSpPr>
            <p:cNvPr id="8" name="椭圆 7"/>
            <p:cNvSpPr/>
            <p:nvPr/>
          </p:nvSpPr>
          <p:spPr>
            <a:xfrm>
              <a:off x="5314417" y="2210587"/>
              <a:ext cx="1171723" cy="1171723"/>
            </a:xfrm>
            <a:prstGeom prst="ellipse">
              <a:avLst/>
            </a:prstGeom>
            <a:solidFill>
              <a:srgbClr val="AD2B2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第四天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5114167" y="3648707"/>
              <a:ext cx="1759419" cy="396992"/>
            </a:xfrm>
            <a:prstGeom prst="rect">
              <a:avLst/>
            </a:prstGeom>
            <a:solidFill>
              <a:srgbClr val="AD2B2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DOM-</a:t>
              </a:r>
              <a:r>
                <a:rPr lang="zh-CN" altLang="en-US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节点操作</a:t>
              </a:r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5314417" y="4247977"/>
              <a:ext cx="1652678" cy="3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60206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节点的增删改查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42762" y="1563607"/>
            <a:ext cx="2059587" cy="2452888"/>
            <a:chOff x="2756797" y="2212814"/>
            <a:chExt cx="2059587" cy="2452888"/>
          </a:xfrm>
        </p:grpSpPr>
        <p:sp>
          <p:nvSpPr>
            <p:cNvPr id="29" name="椭圆 28"/>
            <p:cNvSpPr/>
            <p:nvPr/>
          </p:nvSpPr>
          <p:spPr>
            <a:xfrm>
              <a:off x="3087003" y="2212814"/>
              <a:ext cx="1148567" cy="1171723"/>
            </a:xfrm>
            <a:prstGeom prst="ellipse">
              <a:avLst/>
            </a:prstGeom>
            <a:solidFill>
              <a:srgbClr val="49504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第五天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2756797" y="3675455"/>
              <a:ext cx="2059587" cy="396992"/>
            </a:xfrm>
            <a:prstGeom prst="rect">
              <a:avLst/>
            </a:prstGeom>
            <a:solidFill>
              <a:srgbClr val="49504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BOM-</a:t>
              </a:r>
              <a:r>
                <a:rPr lang="zh-CN" altLang="en-US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操作浏览器</a:t>
              </a:r>
            </a:p>
          </p:txBody>
        </p:sp>
        <p:sp>
          <p:nvSpPr>
            <p:cNvPr id="32" name="TextBox 16"/>
            <p:cNvSpPr txBox="1"/>
            <p:nvPr/>
          </p:nvSpPr>
          <p:spPr>
            <a:xfrm>
              <a:off x="2756797" y="4250204"/>
              <a:ext cx="205958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BOM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、插件、本地存储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19611" y="1563607"/>
            <a:ext cx="2008167" cy="2481765"/>
            <a:chOff x="5114167" y="2182015"/>
            <a:chExt cx="2008167" cy="2481765"/>
          </a:xfrm>
        </p:grpSpPr>
        <p:sp>
          <p:nvSpPr>
            <p:cNvPr id="35" name="椭圆 34"/>
            <p:cNvSpPr/>
            <p:nvPr/>
          </p:nvSpPr>
          <p:spPr>
            <a:xfrm>
              <a:off x="5408014" y="2182015"/>
              <a:ext cx="1171723" cy="1171723"/>
            </a:xfrm>
            <a:prstGeom prst="ellipse">
              <a:avLst/>
            </a:prstGeom>
            <a:solidFill>
              <a:srgbClr val="AD2B2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第六天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114167" y="3648707"/>
              <a:ext cx="1759419" cy="396992"/>
            </a:xfrm>
            <a:prstGeom prst="rect">
              <a:avLst/>
            </a:prstGeom>
            <a:solidFill>
              <a:srgbClr val="AD2B2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正则表达式</a:t>
              </a:r>
            </a:p>
          </p:txBody>
        </p:sp>
        <p:sp>
          <p:nvSpPr>
            <p:cNvPr id="37" name="TextBox 16"/>
            <p:cNvSpPr txBox="1"/>
            <p:nvPr/>
          </p:nvSpPr>
          <p:spPr>
            <a:xfrm>
              <a:off x="5114167" y="4248282"/>
              <a:ext cx="200816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60206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正则表达式、综合案例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542" y="4171440"/>
            <a:ext cx="1632303" cy="2376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966" y="4225093"/>
            <a:ext cx="5214378" cy="2310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80" y="4070805"/>
            <a:ext cx="1539979" cy="264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Web APIs </a:t>
            </a:r>
            <a:r>
              <a:rPr kumimoji="1" lang="zh-CN" altLang="en-US" dirty="0"/>
              <a:t>课程安排 </a:t>
            </a:r>
            <a:r>
              <a:rPr kumimoji="1" lang="en-US" altLang="zh-CN" dirty="0"/>
              <a:t>7</a:t>
            </a:r>
            <a:r>
              <a:rPr kumimoji="1" lang="zh-CN" altLang="en-US" dirty="0"/>
              <a:t>天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327516" y="2434157"/>
            <a:ext cx="2008167" cy="2422993"/>
            <a:chOff x="5114167" y="2210587"/>
            <a:chExt cx="2008167" cy="2422993"/>
          </a:xfrm>
        </p:grpSpPr>
        <p:sp>
          <p:nvSpPr>
            <p:cNvPr id="8" name="椭圆 7"/>
            <p:cNvSpPr/>
            <p:nvPr/>
          </p:nvSpPr>
          <p:spPr>
            <a:xfrm>
              <a:off x="5314417" y="2210587"/>
              <a:ext cx="1171723" cy="1171723"/>
            </a:xfrm>
            <a:prstGeom prst="ellipse">
              <a:avLst/>
            </a:prstGeom>
            <a:solidFill>
              <a:srgbClr val="AD2B2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第七天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5114167" y="3648707"/>
              <a:ext cx="1759419" cy="396992"/>
            </a:xfrm>
            <a:prstGeom prst="rect">
              <a:avLst/>
            </a:prstGeom>
            <a:solidFill>
              <a:srgbClr val="AD2B2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实战</a:t>
              </a:r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5114167" y="4248282"/>
              <a:ext cx="2008167" cy="3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小兔鲜个人实战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29" y="1519309"/>
            <a:ext cx="6547450" cy="437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 APIs</a:t>
            </a:r>
            <a:r>
              <a:rPr kumimoji="1" lang="zh-CN" altLang="en-US"/>
              <a:t> 第一天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获取元素、操作元素、定时器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9918225"/>
              </p:ext>
            </p:extLst>
          </p:nvPr>
        </p:nvGraphicFramePr>
        <p:xfrm>
          <a:off x="1844040" y="1061720"/>
          <a:ext cx="8519795" cy="4576191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52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8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描述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效果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获取</a:t>
                      </a:r>
                      <a:r>
                        <a:rPr lang="en-US" altLang="zh-CN" sz="1600"/>
                        <a:t>DOM</a:t>
                      </a:r>
                      <a:r>
                        <a:rPr lang="zh-CN" altLang="en-US" sz="1600"/>
                        <a:t>对象</a:t>
                      </a:r>
                      <a:endParaRPr lang="en-US" altLang="zh-CN" sz="16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获取指定的第一个元素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document.querySelectorAll()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获取指定的所有元素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</a:t>
                      </a:r>
                      <a:endParaRPr lang="zh-CN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.innerText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操作元素内容，不解析标签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.innerHTML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操作元素内容，解析标签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操作元素样式</a:t>
                      </a:r>
                      <a:endParaRPr lang="zh-CN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.style.width</a:t>
                      </a:r>
                      <a:endParaRPr lang="zh-CN" altLang="en-US" sz="1600" b="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通过</a:t>
                      </a:r>
                      <a:r>
                        <a:rPr lang="en-US" altLang="zh-CN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style</a:t>
                      </a: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操作样式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.className</a:t>
                      </a:r>
                      <a:r>
                        <a:rPr lang="en-US" altLang="zh-CN" sz="1600" b="0" i="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通过类名操作样式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元素</a:t>
                      </a:r>
                      <a:r>
                        <a:rPr lang="en-US" altLang="zh-CN" sz="1600">
                          <a:sym typeface="+mn-ea"/>
                        </a:rPr>
                        <a:t>.classList.add()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增加类名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元素</a:t>
                      </a:r>
                      <a:r>
                        <a:rPr lang="en-US" altLang="zh-CN" sz="1600"/>
                        <a:t>.classList.remove()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删除类名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元素</a:t>
                      </a:r>
                      <a:r>
                        <a:rPr lang="en-US" altLang="zh-CN" sz="1600"/>
                        <a:t>.classList.toggle()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切换类名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间隔函数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setInterval(function() {}, 1000)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定时器，每隔指定时间重复执行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14559" y="1147022"/>
            <a:ext cx="6224376" cy="3348778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DOM</a:t>
            </a:r>
            <a:r>
              <a:rPr lang="zh-CN" altLang="en-US" dirty="0"/>
              <a:t>属性操作，完成元素内容设置</a:t>
            </a:r>
            <a:endParaRPr lang="en-US" altLang="zh-CN" dirty="0"/>
          </a:p>
          <a:p>
            <a:r>
              <a:rPr lang="zh-CN" altLang="en-US" dirty="0"/>
              <a:t>元素属性设置，控制元素样式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365333"/>
          </a:xfrm>
        </p:spPr>
        <p:txBody>
          <a:bodyPr/>
          <a:lstStyle/>
          <a:p>
            <a:r>
              <a:rPr lang="en-US" altLang="zh-CN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操作元素内容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间隔函数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olidFill>
                  <a:srgbClr val="AD2B26"/>
                </a:solidFill>
              </a:rPr>
              <a:t>DOM </a:t>
            </a:r>
            <a:r>
              <a:rPr lang="zh-CN" altLang="en-US">
                <a:solidFill>
                  <a:srgbClr val="AD2B26"/>
                </a:solidFill>
              </a:rPr>
              <a:t>简介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什么是</a:t>
            </a:r>
            <a:r>
              <a:rPr lang="en-US" altLang="zh-CN">
                <a:solidFill>
                  <a:srgbClr val="C00000"/>
                </a:solidFill>
              </a:rPr>
              <a:t>DOM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4" y="3145758"/>
            <a:ext cx="5676627" cy="26998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B26"/>
                </a:solidFill>
              </a:rPr>
              <a:t>1. </a:t>
            </a:r>
            <a:r>
              <a:rPr kumimoji="1" lang="zh-CN" altLang="en-US" dirty="0"/>
              <a:t>什么</a:t>
            </a:r>
            <a:r>
              <a:rPr kumimoji="1" lang="zh-CN" altLang="en-US"/>
              <a:t>是</a:t>
            </a:r>
            <a:r>
              <a:rPr kumimoji="1" lang="en-US" altLang="zh-CN"/>
              <a:t>DOM</a:t>
            </a:r>
            <a:endParaRPr kumimoji="1"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en-US" altLang="zh-CN" dirty="0"/>
              <a:t>DOM</a:t>
            </a:r>
            <a:r>
              <a:rPr lang="zh-CN" altLang="en-US" dirty="0"/>
              <a:t>（</a:t>
            </a:r>
            <a:r>
              <a:rPr lang="en-US" altLang="zh-CN" dirty="0"/>
              <a:t>Document Object Model——</a:t>
            </a:r>
            <a:r>
              <a:rPr lang="zh-CN" altLang="en-US" dirty="0">
                <a:solidFill>
                  <a:srgbClr val="C00000"/>
                </a:solidFill>
              </a:rPr>
              <a:t>文档</a:t>
            </a:r>
            <a:r>
              <a:rPr lang="zh-CN" altLang="en-US">
                <a:solidFill>
                  <a:srgbClr val="C00000"/>
                </a:solidFill>
              </a:rPr>
              <a:t>对象模型</a:t>
            </a:r>
            <a:r>
              <a:rPr lang="zh-CN" altLang="en-US"/>
              <a:t>）</a:t>
            </a:r>
            <a:endParaRPr lang="en-US" altLang="zh-CN">
              <a:solidFill>
                <a:srgbClr val="C00000"/>
              </a:solidFill>
            </a:endParaRPr>
          </a:p>
          <a:p>
            <a:pPr marL="276225" indent="-276225"/>
            <a:r>
              <a:rPr lang="zh-CN" altLang="en-US"/>
              <a:t>作用：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 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操作网页文档，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开发网页特效和实现用户交互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的核心思想就是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把网页内容当做对象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来处理，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通过对象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的属性和方法对网页内容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6615106" y="3866399"/>
            <a:ext cx="1202267" cy="629288"/>
            <a:chOff x="6267973" y="3798778"/>
            <a:chExt cx="1202267" cy="629288"/>
          </a:xfrm>
        </p:grpSpPr>
        <p:sp>
          <p:nvSpPr>
            <p:cNvPr id="5" name="右箭头 4"/>
            <p:cNvSpPr/>
            <p:nvPr/>
          </p:nvSpPr>
          <p:spPr>
            <a:xfrm>
              <a:off x="6267973" y="4114799"/>
              <a:ext cx="1202267" cy="313267"/>
            </a:xfrm>
            <a:prstGeom prst="right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493948" y="3798778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解析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31799" y="5003800"/>
            <a:ext cx="2429933" cy="26246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双大括号 10"/>
          <p:cNvSpPr/>
          <p:nvPr/>
        </p:nvSpPr>
        <p:spPr>
          <a:xfrm>
            <a:off x="8254999" y="3815488"/>
            <a:ext cx="3064934" cy="83271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395374" y="3145758"/>
            <a:ext cx="1215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522859" y="3789455"/>
            <a:ext cx="2936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id: 'box',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innerHTML: '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我是一个盒子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4" y="3145758"/>
            <a:ext cx="5676627" cy="26998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B26"/>
                </a:solidFill>
              </a:rPr>
              <a:t>1. </a:t>
            </a:r>
            <a:r>
              <a:rPr kumimoji="1" lang="zh-CN" altLang="en-US" dirty="0"/>
              <a:t>什么</a:t>
            </a:r>
            <a:r>
              <a:rPr kumimoji="1" lang="zh-CN" altLang="en-US"/>
              <a:t>是</a:t>
            </a:r>
            <a:r>
              <a:rPr kumimoji="1" lang="en-US" altLang="zh-CN"/>
              <a:t>DOM</a:t>
            </a:r>
            <a:endParaRPr kumimoji="1"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en-US" altLang="zh-CN" dirty="0"/>
              <a:t>DOM</a:t>
            </a:r>
            <a:r>
              <a:rPr lang="zh-CN" altLang="en-US" dirty="0"/>
              <a:t>（</a:t>
            </a:r>
            <a:r>
              <a:rPr lang="en-US" altLang="zh-CN" dirty="0"/>
              <a:t>Document Object Model——</a:t>
            </a:r>
            <a:r>
              <a:rPr lang="zh-CN" altLang="en-US" dirty="0">
                <a:solidFill>
                  <a:srgbClr val="C00000"/>
                </a:solidFill>
              </a:rPr>
              <a:t>文档</a:t>
            </a:r>
            <a:r>
              <a:rPr lang="zh-CN" altLang="en-US">
                <a:solidFill>
                  <a:srgbClr val="C00000"/>
                </a:solidFill>
              </a:rPr>
              <a:t>对象模型</a:t>
            </a:r>
            <a:r>
              <a:rPr lang="zh-CN" altLang="en-US"/>
              <a:t>）</a:t>
            </a:r>
            <a:endParaRPr lang="en-US" altLang="zh-CN">
              <a:solidFill>
                <a:srgbClr val="C00000"/>
              </a:solidFill>
            </a:endParaRPr>
          </a:p>
          <a:p>
            <a:pPr marL="276225" indent="-276225"/>
            <a:r>
              <a:rPr lang="zh-CN" altLang="en-US"/>
              <a:t>作用：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 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操作网页文档，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开发网页特效和实现用户交互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的核心思想就是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把网页内容当做对象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来处理，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通过对象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的属性和方法对网页内容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5" name="右箭头 4"/>
          <p:cNvSpPr/>
          <p:nvPr/>
        </p:nvSpPr>
        <p:spPr>
          <a:xfrm rot="10800000">
            <a:off x="6615106" y="5067356"/>
            <a:ext cx="1202267" cy="313267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双大括号 10"/>
          <p:cNvSpPr/>
          <p:nvPr/>
        </p:nvSpPr>
        <p:spPr>
          <a:xfrm>
            <a:off x="8254999" y="3815488"/>
            <a:ext cx="3064934" cy="83271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522859" y="3789455"/>
            <a:ext cx="2936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id: 'box',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innerHTML: '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我是一个盒子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61353" y="5096990"/>
            <a:ext cx="3059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.innerHTML = '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我是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box'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5" y="4986313"/>
            <a:ext cx="2524902" cy="33989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395374" y="3145758"/>
            <a:ext cx="11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6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B26"/>
                </a:solidFill>
              </a:rPr>
              <a:t>1. </a:t>
            </a:r>
            <a:r>
              <a:rPr kumimoji="1" lang="zh-CN" altLang="en-US"/>
              <a:t>什么是</a:t>
            </a:r>
            <a:r>
              <a:rPr kumimoji="1" lang="en-US" altLang="zh-CN"/>
              <a:t>DOM</a:t>
            </a:r>
            <a:endParaRPr kumimoji="1"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里提供的一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</a:t>
            </a: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对象，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顶级对象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作为网页内容</a:t>
            </a:r>
            <a:r>
              <a:rPr lang="zh-CN" altLang="en-US"/>
              <a:t>的</a:t>
            </a:r>
            <a:r>
              <a:rPr lang="zh-CN" altLang="en-US">
                <a:solidFill>
                  <a:srgbClr val="C00000"/>
                </a:solidFill>
              </a:rPr>
              <a:t>入口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所以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它提供的属性和方法都是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用来访问和操作网页</a:t>
            </a: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内容的</a:t>
            </a:r>
            <a:endParaRPr lang="en-US" altLang="zh-CN" b="1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8237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.write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0" indent="0">
              <a:buNone/>
            </a:pP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002" y="1260828"/>
            <a:ext cx="4098598" cy="48891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6925002" y="1888067"/>
            <a:ext cx="4098598" cy="42619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C00000"/>
                </a:solidFill>
              </a:rPr>
              <a:t>这块区域是</a:t>
            </a:r>
            <a:r>
              <a:rPr lang="en-US" altLang="zh-CN">
                <a:solidFill>
                  <a:srgbClr val="C00000"/>
                </a:solidFill>
              </a:rPr>
              <a:t>document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454276" y="3433130"/>
            <a:ext cx="2117724" cy="1621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/>
              <a:t>DOM</a:t>
            </a:r>
            <a:endParaRPr lang="zh-CN" altLang="en-US"/>
          </a:p>
          <a:p>
            <a:pPr algn="ctr">
              <a:lnSpc>
                <a:spcPct val="20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文档对象模型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419271" y="893128"/>
            <a:ext cx="1835099" cy="16216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/>
              <a:t>Web APIs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211610" y="3433130"/>
            <a:ext cx="2117724" cy="1621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/>
              <a:t>BOM</a:t>
            </a:r>
            <a:endParaRPr lang="zh-CN" altLang="en-US"/>
          </a:p>
          <a:p>
            <a:pPr algn="ctr">
              <a:lnSpc>
                <a:spcPct val="20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浏览器对象模型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18457" y="2671343"/>
            <a:ext cx="4330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去操作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页面文档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</a:p>
        </p:txBody>
      </p:sp>
      <p:sp>
        <p:nvSpPr>
          <p:cNvPr id="10" name="直角上箭头 9"/>
          <p:cNvSpPr/>
          <p:nvPr/>
        </p:nvSpPr>
        <p:spPr>
          <a:xfrm rot="10800000">
            <a:off x="3225799" y="1625600"/>
            <a:ext cx="1624457" cy="1650998"/>
          </a:xfrm>
          <a:prstGeom prst="bentUpArrow">
            <a:avLst>
              <a:gd name="adj1" fmla="val 6693"/>
              <a:gd name="adj2" fmla="val 17733"/>
              <a:gd name="adj3" fmla="val 1593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上箭头 13"/>
          <p:cNvSpPr/>
          <p:nvPr/>
        </p:nvSpPr>
        <p:spPr>
          <a:xfrm rot="10800000" flipH="1">
            <a:off x="7870244" y="1625601"/>
            <a:ext cx="1577889" cy="1650998"/>
          </a:xfrm>
          <a:prstGeom prst="bentUpArrow">
            <a:avLst>
              <a:gd name="adj1" fmla="val 6693"/>
              <a:gd name="adj2" fmla="val 17733"/>
              <a:gd name="adj3" fmla="val 1593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803375" y="5465343"/>
            <a:ext cx="3419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去操作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页面文档</a:t>
            </a:r>
          </a:p>
        </p:txBody>
      </p:sp>
      <p:sp>
        <p:nvSpPr>
          <p:cNvPr id="16" name="矩形 15"/>
          <p:cNvSpPr/>
          <p:nvPr/>
        </p:nvSpPr>
        <p:spPr>
          <a:xfrm>
            <a:off x="7852183" y="5465343"/>
            <a:ext cx="3191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去操作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3" grpId="0"/>
      <p:bldP spid="10" grpId="0" animBg="1"/>
      <p:bldP spid="14" grpId="0" animBg="1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847183" y="1344507"/>
            <a:ext cx="7031550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600"/>
              <a:t>DOM</a:t>
            </a:r>
            <a:r>
              <a:rPr lang="zh-CN" altLang="en-US" sz="1600"/>
              <a:t>是什么？作用是什么？</a:t>
            </a:r>
            <a:endParaRPr lang="en-US" altLang="zh-CN" sz="1600" dirty="0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文档对象模型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操作网页文档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，开发网页特效和实现用户交互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/>
              <a:t>DOM</a:t>
            </a:r>
            <a:r>
              <a:rPr lang="zh-CN" altLang="en-US" sz="1600"/>
              <a:t>核心思想是什么？</a:t>
            </a:r>
            <a:endParaRPr lang="en-US" altLang="zh-CN" sz="160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核心就是把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网页内容当做对象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来处理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比如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会把标签解析成 </a:t>
            </a:r>
            <a:r>
              <a:rPr lang="en-US" altLang="zh-CN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修改这个对象的属性会自动修改到标签身上，从而可以修改标签的结构、样式或者内容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/>
              <a:t>DOM</a:t>
            </a:r>
            <a:r>
              <a:rPr lang="zh-CN" altLang="en-US" sz="1600"/>
              <a:t>的顶级对象是</a:t>
            </a:r>
            <a:endParaRPr lang="en-US" altLang="zh-CN" sz="1600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080258" y="5063065"/>
            <a:ext cx="163194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088725" y="4658888"/>
            <a:ext cx="14494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DOM</a:t>
            </a:r>
            <a:r>
              <a:rPr lang="zh-CN" altLang="en-US">
                <a:solidFill>
                  <a:schemeClr val="tx1"/>
                </a:solidFill>
              </a:rPr>
              <a:t>简介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获取</a:t>
            </a:r>
            <a:r>
              <a:rPr lang="en-US" altLang="zh-CN">
                <a:solidFill>
                  <a:srgbClr val="C00000"/>
                </a:solidFill>
              </a:rPr>
              <a:t>DOM</a:t>
            </a:r>
            <a:r>
              <a:rPr lang="zh-CN" altLang="en-US">
                <a:solidFill>
                  <a:srgbClr val="C00000"/>
                </a:solidFill>
              </a:rPr>
              <a:t>元素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操作元素内容</a:t>
            </a:r>
            <a:endParaRPr lang="en-US" altLang="zh-CN" dirty="0"/>
          </a:p>
          <a:p>
            <a:r>
              <a:rPr lang="zh-CN" altLang="en-US" dirty="0"/>
              <a:t>操作元素属性</a:t>
            </a:r>
            <a:endParaRPr lang="en-US" altLang="zh-CN" dirty="0"/>
          </a:p>
          <a:p>
            <a:r>
              <a:rPr lang="zh-CN" altLang="en-US"/>
              <a:t>定时器</a:t>
            </a:r>
            <a:r>
              <a:rPr lang="en-US" altLang="zh-CN"/>
              <a:t>-</a:t>
            </a:r>
            <a:r>
              <a:rPr lang="zh-CN" altLang="en-US"/>
              <a:t>间隔函数</a:t>
            </a:r>
            <a:endParaRPr lang="en-US" altLang="zh-CN" dirty="0"/>
          </a:p>
          <a:p>
            <a:r>
              <a:rPr lang="zh-CN" altLang="en-US" dirty="0"/>
              <a:t>综合案例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AD2B26"/>
                </a:solidFill>
              </a:rPr>
              <a:t>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选择器来获取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元素方法（了解）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B26"/>
                </a:solidFill>
              </a:rPr>
              <a:t>2. </a:t>
            </a:r>
            <a:r>
              <a:rPr lang="zh-CN" altLang="en-US">
                <a:solidFill>
                  <a:srgbClr val="AD2B26"/>
                </a:solidFill>
              </a:rPr>
              <a:t>获取</a:t>
            </a:r>
            <a:r>
              <a:rPr lang="en-US" altLang="zh-CN">
                <a:solidFill>
                  <a:srgbClr val="AD2B26"/>
                </a:solidFill>
              </a:rPr>
              <a:t>DOM</a:t>
            </a:r>
            <a:r>
              <a:rPr lang="zh-CN" altLang="en-US">
                <a:solidFill>
                  <a:srgbClr val="AD2B26"/>
                </a:solidFill>
              </a:rPr>
              <a:t>元素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想要操作页面元素，那我们需要先利用</a:t>
            </a:r>
            <a:r>
              <a:rPr lang="en-US" altLang="zh-CN">
                <a:solidFill>
                  <a:schemeClr val="tx1"/>
                </a:solidFill>
              </a:rPr>
              <a:t>DOM</a:t>
            </a:r>
            <a:r>
              <a:rPr lang="zh-CN" altLang="en-US">
                <a:solidFill>
                  <a:schemeClr val="tx1"/>
                </a:solidFill>
              </a:rPr>
              <a:t>方式来</a:t>
            </a:r>
            <a:r>
              <a:rPr lang="zh-CN" altLang="en-US">
                <a:solidFill>
                  <a:srgbClr val="C00000"/>
                </a:solidFill>
              </a:rPr>
              <a:t>获取（选择）</a:t>
            </a:r>
            <a:r>
              <a:rPr lang="zh-CN" altLang="en-US">
                <a:solidFill>
                  <a:schemeClr val="tx1"/>
                </a:solidFill>
              </a:rPr>
              <a:t>这个元素</a:t>
            </a:r>
            <a:endParaRPr kumimoji="1" lang="zh-CN" altLang="en-US" dirty="0"/>
          </a:p>
        </p:txBody>
      </p:sp>
      <p:cxnSp>
        <p:nvCxnSpPr>
          <p:cNvPr id="10" name="直接连接符 42"/>
          <p:cNvCxnSpPr/>
          <p:nvPr/>
        </p:nvCxnSpPr>
        <p:spPr>
          <a:xfrm>
            <a:off x="5817718" y="2679827"/>
            <a:ext cx="0" cy="3088369"/>
          </a:xfrm>
          <a:prstGeom prst="line">
            <a:avLst/>
          </a:prstGeom>
          <a:ln w="28575" cap="rnd">
            <a:solidFill>
              <a:srgbClr val="C0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9"/>
          <p:cNvSpPr txBox="1"/>
          <p:nvPr/>
        </p:nvSpPr>
        <p:spPr>
          <a:xfrm>
            <a:off x="6541965" y="2681648"/>
            <a:ext cx="3228568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en-US" altLang="zh-CN" sz="1800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800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其他获取</a:t>
            </a:r>
            <a:r>
              <a:rPr lang="en-US" altLang="zh-CN" sz="1800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800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元素（了解）</a:t>
            </a:r>
            <a:endParaRPr lang="zh-CN" altLang="en-US" sz="18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TextBox 33"/>
          <p:cNvSpPr txBox="1"/>
          <p:nvPr/>
        </p:nvSpPr>
        <p:spPr>
          <a:xfrm>
            <a:off x="1397310" y="3219624"/>
            <a:ext cx="4076056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document.querySelector()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document.querySelectorAll()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1348784" y="2681648"/>
            <a:ext cx="3934415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en-US" altLang="zh-CN" sz="18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CSS</a:t>
            </a:r>
            <a:r>
              <a:rPr lang="zh-CN" altLang="en-US" sz="18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选择器来获取</a:t>
            </a:r>
            <a:r>
              <a:rPr lang="en-US" altLang="zh-CN" sz="18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8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元素（重点）</a:t>
            </a:r>
            <a:endParaRPr lang="zh-CN" altLang="en-US" sz="18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506423" y="3219624"/>
            <a:ext cx="407605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document.getElementById()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document.getElementsByClassName()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document.getElementsByTagName()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document.getElementsByName()</a:t>
            </a: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2.1 </a:t>
            </a:r>
            <a:r>
              <a:rPr lang="zh-CN" altLang="en-US" dirty="0">
                <a:solidFill>
                  <a:srgbClr val="AD2B26"/>
                </a:solidFill>
              </a:rPr>
              <a:t>根据</a:t>
            </a:r>
            <a:r>
              <a:rPr lang="en-US" altLang="zh-CN" dirty="0">
                <a:solidFill>
                  <a:srgbClr val="AD2B26"/>
                </a:solidFill>
              </a:rPr>
              <a:t>CSS</a:t>
            </a:r>
            <a:r>
              <a:rPr lang="zh-CN" altLang="en-US" dirty="0">
                <a:solidFill>
                  <a:srgbClr val="AD2B26"/>
                </a:solidFill>
              </a:rPr>
              <a:t>选择器来获取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  </a:t>
            </a:r>
            <a:r>
              <a:rPr lang="en-US" altLang="zh-CN" dirty="0">
                <a:solidFill>
                  <a:srgbClr val="AD2B26"/>
                </a:solidFill>
              </a:rPr>
              <a:t>(</a:t>
            </a:r>
            <a:r>
              <a:rPr lang="zh-CN" altLang="en-US" dirty="0">
                <a:solidFill>
                  <a:srgbClr val="AD2B26"/>
                </a:solidFill>
              </a:rPr>
              <a:t>重点</a:t>
            </a:r>
            <a:r>
              <a:rPr lang="en-US" altLang="zh-CN" dirty="0">
                <a:solidFill>
                  <a:srgbClr val="AD2B26"/>
                </a:solidFill>
              </a:rPr>
              <a:t>)</a:t>
            </a:r>
            <a:endParaRPr lang="zh-CN" altLang="en-US" dirty="0">
              <a:solidFill>
                <a:srgbClr val="AD2B26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1. </a:t>
            </a:r>
            <a:r>
              <a:rPr kumimoji="1" lang="zh-CN" altLang="en-US" b="1" dirty="0"/>
              <a:t>选择</a:t>
            </a:r>
            <a:r>
              <a:rPr lang="zh-CN" altLang="en-US" b="1" dirty="0"/>
              <a:t>匹配的第一个元素</a:t>
            </a:r>
            <a:endParaRPr lang="en-US" altLang="zh-CN" b="1" dirty="0"/>
          </a:p>
          <a:p>
            <a:pPr marL="0" indent="0">
              <a:buNone/>
            </a:pPr>
            <a:r>
              <a:rPr kumimoji="1" lang="zh-CN" altLang="en-US" b="1" dirty="0"/>
              <a:t>语法：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b="1" dirty="0"/>
              <a:t>参数</a:t>
            </a:r>
            <a:r>
              <a:rPr kumimoji="1" lang="en-US" altLang="zh-CN" b="1" dirty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包含一个或多个有效的</a:t>
            </a:r>
            <a:r>
              <a:rPr kumimoji="1" lang="en-US" altLang="zh-CN" dirty="0"/>
              <a:t>CSS</a:t>
            </a:r>
            <a:r>
              <a:rPr kumimoji="1" lang="zh-CN" altLang="en-US" dirty="0"/>
              <a:t>选择器 </a:t>
            </a:r>
            <a:r>
              <a:rPr kumimoji="1" lang="zh-CN" altLang="en-US" dirty="0">
                <a:solidFill>
                  <a:srgbClr val="C00000"/>
                </a:solidFill>
              </a:rPr>
              <a:t>字符串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返回值：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CSS</a:t>
            </a:r>
            <a:r>
              <a:rPr kumimoji="1" lang="zh-CN" altLang="en-US" dirty="0">
                <a:solidFill>
                  <a:schemeClr val="tx1"/>
                </a:solidFill>
              </a:rPr>
              <a:t>选择器匹配的</a:t>
            </a:r>
            <a:r>
              <a:rPr kumimoji="1" lang="zh-CN" altLang="en-US" dirty="0">
                <a:solidFill>
                  <a:srgbClr val="C00000"/>
                </a:solidFill>
              </a:rPr>
              <a:t>第一个元素</a:t>
            </a:r>
            <a:r>
              <a:rPr kumimoji="1" lang="zh-CN" altLang="en-US" b="1" dirty="0">
                <a:solidFill>
                  <a:srgbClr val="C00000"/>
                </a:solidFill>
              </a:rPr>
              <a:t>对象</a:t>
            </a:r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如果没有匹配到，则返回 </a:t>
            </a:r>
            <a:r>
              <a:rPr kumimoji="1" lang="en-US" altLang="zh-CN" dirty="0">
                <a:solidFill>
                  <a:srgbClr val="C00000"/>
                </a:solidFill>
              </a:rPr>
              <a:t>null</a:t>
            </a:r>
          </a:p>
          <a:p>
            <a:pPr marL="0" indent="0">
              <a:buNone/>
            </a:pP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多参看文档：</a:t>
            </a:r>
            <a:r>
              <a:rPr kumimoji="1" lang="en-US" altLang="zh-CN" dirty="0">
                <a:solidFill>
                  <a:schemeClr val="tx1"/>
                </a:solidFill>
                <a:hlinkClick r:id="rId2"/>
              </a:rPr>
              <a:t>https://developer.mozilla.org/zh-CN/docs/Web/API/Document/querySelector</a:t>
            </a:r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2" y="2606911"/>
            <a:ext cx="4971429" cy="542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请获取最后一个</a:t>
            </a:r>
            <a:r>
              <a:rPr lang="en-US" altLang="zh-CN"/>
              <a:t>li</a:t>
            </a:r>
            <a:r>
              <a:rPr lang="zh-CN" altLang="en-US"/>
              <a:t>对象，并控制台输出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64" y="1934747"/>
            <a:ext cx="3657143" cy="1828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369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2.1 </a:t>
            </a:r>
            <a:r>
              <a:rPr lang="zh-CN" altLang="en-US" dirty="0">
                <a:solidFill>
                  <a:srgbClr val="AD2B26"/>
                </a:solidFill>
              </a:rPr>
              <a:t>根据</a:t>
            </a:r>
            <a:r>
              <a:rPr lang="en-US" altLang="zh-CN" dirty="0">
                <a:solidFill>
                  <a:srgbClr val="AD2B26"/>
                </a:solidFill>
              </a:rPr>
              <a:t>CSS</a:t>
            </a:r>
            <a:r>
              <a:rPr lang="zh-CN" altLang="en-US" dirty="0">
                <a:solidFill>
                  <a:srgbClr val="AD2B26"/>
                </a:solidFill>
              </a:rPr>
              <a:t>选择器来获取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  </a:t>
            </a:r>
            <a:r>
              <a:rPr lang="en-US" altLang="zh-CN" dirty="0">
                <a:solidFill>
                  <a:srgbClr val="AD2B26"/>
                </a:solidFill>
              </a:rPr>
              <a:t>(</a:t>
            </a:r>
            <a:r>
              <a:rPr lang="zh-CN" altLang="en-US" dirty="0">
                <a:solidFill>
                  <a:srgbClr val="AD2B26"/>
                </a:solidFill>
              </a:rPr>
              <a:t>重点</a:t>
            </a:r>
            <a:r>
              <a:rPr lang="en-US" altLang="zh-CN" dirty="0">
                <a:solidFill>
                  <a:srgbClr val="AD2B26"/>
                </a:solidFill>
              </a:rPr>
              <a:t>)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b="1" dirty="0"/>
              <a:t>2. </a:t>
            </a:r>
            <a:r>
              <a:rPr kumimoji="1" lang="zh-CN" altLang="en-US" b="1" dirty="0"/>
              <a:t>选择</a:t>
            </a:r>
            <a:r>
              <a:rPr lang="zh-CN" altLang="en-US" b="1" dirty="0"/>
              <a:t>匹配的多</a:t>
            </a:r>
            <a:r>
              <a:rPr lang="zh-CN" altLang="en-US" b="1"/>
              <a:t>个元素对象</a:t>
            </a:r>
            <a:endParaRPr lang="en-US" altLang="zh-CN" b="1" dirty="0"/>
          </a:p>
          <a:p>
            <a:pPr marL="0" indent="0">
              <a:buNone/>
            </a:pPr>
            <a:r>
              <a:rPr kumimoji="1" lang="zh-CN" altLang="en-US" b="1" dirty="0"/>
              <a:t>语法：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b="1" dirty="0"/>
              <a:t>参数</a:t>
            </a:r>
            <a:r>
              <a:rPr kumimoji="1" lang="en-US" altLang="zh-CN" b="1" dirty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包含一个或多个有效的</a:t>
            </a:r>
            <a:r>
              <a:rPr kumimoji="1" lang="en-US" altLang="zh-CN" dirty="0"/>
              <a:t>CSS</a:t>
            </a:r>
            <a:r>
              <a:rPr kumimoji="1" lang="zh-CN" altLang="en-US" dirty="0"/>
              <a:t>选择器 </a:t>
            </a:r>
            <a:r>
              <a:rPr kumimoji="1" lang="zh-CN" altLang="en-US" b="1" dirty="0">
                <a:solidFill>
                  <a:srgbClr val="C00000"/>
                </a:solidFill>
              </a:rPr>
              <a:t>字符串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返回值：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CSS</a:t>
            </a:r>
            <a:r>
              <a:rPr kumimoji="1" lang="zh-CN" altLang="en-US" dirty="0">
                <a:solidFill>
                  <a:schemeClr val="tx1"/>
                </a:solidFill>
              </a:rPr>
              <a:t>选择器匹配的</a:t>
            </a:r>
            <a:r>
              <a:rPr kumimoji="1" lang="en-US" altLang="zh-CN" err="1">
                <a:solidFill>
                  <a:srgbClr val="C00000"/>
                </a:solidFill>
              </a:rPr>
              <a:t>NodeList</a:t>
            </a:r>
            <a:r>
              <a:rPr kumimoji="1" lang="en-US" altLang="zh-CN">
                <a:solidFill>
                  <a:srgbClr val="C00000"/>
                </a:solidFill>
              </a:rPr>
              <a:t>  </a:t>
            </a:r>
            <a:r>
              <a:rPr kumimoji="1" lang="zh-CN" altLang="en-US">
                <a:solidFill>
                  <a:srgbClr val="C00000"/>
                </a:solidFill>
              </a:rPr>
              <a:t>伪数组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44" y="2603048"/>
            <a:ext cx="5447619" cy="5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44" y="5151076"/>
            <a:ext cx="5104762" cy="609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B26"/>
                </a:solidFill>
              </a:rPr>
              <a:t>2.1 </a:t>
            </a:r>
            <a:r>
              <a:rPr lang="zh-CN" altLang="en-US">
                <a:solidFill>
                  <a:srgbClr val="AD2B26"/>
                </a:solidFill>
              </a:rPr>
              <a:t>伪数组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得到的是一个</a:t>
            </a:r>
            <a:r>
              <a:rPr kumimoji="1" lang="zh-CN" altLang="en-US" b="1" dirty="0">
                <a:solidFill>
                  <a:srgbClr val="C00000"/>
                </a:solidFill>
              </a:rPr>
              <a:t>伪数组</a:t>
            </a:r>
            <a:r>
              <a:rPr kumimoji="1" lang="zh-CN" altLang="en-US" dirty="0">
                <a:solidFill>
                  <a:schemeClr val="tx1"/>
                </a:solidFill>
              </a:rPr>
              <a:t>：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>
                <a:solidFill>
                  <a:srgbClr val="C00000"/>
                </a:solidFill>
              </a:rPr>
              <a:t>有长度有索引号</a:t>
            </a:r>
            <a:r>
              <a:rPr kumimoji="1" lang="zh-CN" altLang="en-US" dirty="0">
                <a:solidFill>
                  <a:schemeClr val="tx1"/>
                </a:solidFill>
              </a:rPr>
              <a:t>的数组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>
                <a:solidFill>
                  <a:schemeClr val="tx1"/>
                </a:solidFill>
              </a:rPr>
              <a:t>但是</a:t>
            </a:r>
            <a:r>
              <a:rPr kumimoji="1" lang="zh-CN" altLang="en-US" dirty="0">
                <a:solidFill>
                  <a:srgbClr val="C00000"/>
                </a:solidFill>
              </a:rPr>
              <a:t>没有 </a:t>
            </a:r>
            <a:r>
              <a:rPr kumimoji="1" lang="en-US" altLang="zh-CN" dirty="0">
                <a:solidFill>
                  <a:srgbClr val="C00000"/>
                </a:solidFill>
              </a:rPr>
              <a:t>pop()   push() </a:t>
            </a:r>
            <a:r>
              <a:rPr kumimoji="1" lang="zh-CN" altLang="en-US" dirty="0">
                <a:solidFill>
                  <a:schemeClr val="tx1"/>
                </a:solidFill>
              </a:rPr>
              <a:t>等数组方法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想要得到里面的每一个对象，则需要遍历（</a:t>
            </a:r>
            <a:r>
              <a:rPr kumimoji="1" lang="en-US" altLang="zh-CN" dirty="0">
                <a:solidFill>
                  <a:schemeClr val="tx1"/>
                </a:solidFill>
              </a:rPr>
              <a:t>for</a:t>
            </a:r>
            <a:r>
              <a:rPr kumimoji="1" lang="zh-CN" altLang="en-US" dirty="0">
                <a:solidFill>
                  <a:schemeClr val="tx1"/>
                </a:solidFill>
              </a:rPr>
              <a:t>）的</a:t>
            </a:r>
            <a:r>
              <a:rPr kumimoji="1" lang="zh-CN" altLang="en-US">
                <a:solidFill>
                  <a:schemeClr val="tx1"/>
                </a:solidFill>
              </a:rPr>
              <a:t>方式获得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8" y="1753757"/>
            <a:ext cx="5447619" cy="5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6"/>
          <p:cNvSpPr txBox="1"/>
          <p:nvPr/>
        </p:nvSpPr>
        <p:spPr>
          <a:xfrm>
            <a:off x="1171770" y="5369018"/>
            <a:ext cx="936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哪怕只有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一个元素，通过</a:t>
            </a:r>
            <a:r>
              <a:rPr kumimoji="1"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querySelectAll</a:t>
            </a: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获取过来的也是一个</a:t>
            </a:r>
            <a:r>
              <a:rPr kumimoji="1"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伪数组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，里面只有一个元素而已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4880" y="4712970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44952" y="478544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392589" y="1403774"/>
            <a:ext cx="7553878" cy="4737416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中获取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中的元素我们最常用哪两种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方式？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querySelectorAll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参数是利用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选择器实现，注意是字符串类型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他们两者的区别是什么？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只能选择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第一个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querySelectorAll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可以选择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元素，得到的是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伪数组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，需要遍历得到每一个元素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什么是伪数组？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外形是数组，并且有索引号和长度</a:t>
            </a:r>
            <a:endParaRPr lang="en-US" altLang="zh-CN" b="1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但是没有一些数组常用的方法，比如 </a:t>
            </a:r>
            <a:r>
              <a:rPr lang="en-US" altLang="zh-CN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pop </a:t>
            </a: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push</a:t>
            </a: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请控制台依次输出 </a:t>
            </a:r>
            <a:r>
              <a:rPr lang="en-US" altLang="zh-CN" dirty="0"/>
              <a:t>3</a:t>
            </a:r>
            <a:r>
              <a:rPr lang="zh-CN" altLang="en-US" dirty="0"/>
              <a:t>个 </a:t>
            </a:r>
            <a:r>
              <a:rPr lang="en-US" altLang="zh-CN" dirty="0"/>
              <a:t>li </a:t>
            </a:r>
            <a:r>
              <a:rPr lang="zh-CN" altLang="en-US" dirty="0"/>
              <a:t>的 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64" y="1934747"/>
            <a:ext cx="3657143" cy="1828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73" y="3067817"/>
            <a:ext cx="2162362" cy="2162362"/>
          </a:xfrm>
          <a:prstGeom prst="rect">
            <a:avLst/>
          </a:prstGeom>
        </p:spPr>
      </p:pic>
      <p:sp>
        <p:nvSpPr>
          <p:cNvPr id="22" name="云形标注 21"/>
          <p:cNvSpPr/>
          <p:nvPr/>
        </p:nvSpPr>
        <p:spPr>
          <a:xfrm>
            <a:off x="4808325" y="1921933"/>
            <a:ext cx="3480346" cy="1568133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 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?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2.2 </a:t>
            </a:r>
            <a:r>
              <a:rPr lang="zh-CN" altLang="en-US" dirty="0">
                <a:solidFill>
                  <a:srgbClr val="AD2B26"/>
                </a:solidFill>
              </a:rPr>
              <a:t>其他获取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元素方法（了解）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74546"/>
              </p:ext>
            </p:extLst>
          </p:nvPr>
        </p:nvGraphicFramePr>
        <p:xfrm>
          <a:off x="922867" y="1999771"/>
          <a:ext cx="10160000" cy="2326695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564902">
                  <a:extLst>
                    <a:ext uri="{9D8B030D-6E8A-4147-A177-3AD203B41FA5}">
                      <a16:colId xmlns:a16="http://schemas.microsoft.com/office/drawing/2014/main" val="3980534232"/>
                    </a:ext>
                  </a:extLst>
                </a:gridCol>
                <a:gridCol w="4071471">
                  <a:extLst>
                    <a:ext uri="{9D8B030D-6E8A-4147-A177-3AD203B41FA5}">
                      <a16:colId xmlns:a16="http://schemas.microsoft.com/office/drawing/2014/main" val="3211974494"/>
                    </a:ext>
                  </a:extLst>
                </a:gridCol>
                <a:gridCol w="3523627">
                  <a:extLst>
                    <a:ext uri="{9D8B030D-6E8A-4147-A177-3AD203B41FA5}">
                      <a16:colId xmlns:a16="http://schemas.microsoft.com/office/drawing/2014/main" val="3989776028"/>
                    </a:ext>
                  </a:extLst>
                </a:gridCol>
              </a:tblGrid>
              <a:tr h="46533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>
                          <a:effectLst/>
                        </a:rPr>
                        <a:t>语法</a:t>
                      </a:r>
                      <a:endParaRPr lang="zh-CN" altLang="en-US" sz="1600" b="1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>
                          <a:effectLst/>
                        </a:rPr>
                        <a:t>实例</a:t>
                      </a:r>
                      <a:endParaRPr lang="zh-CN" altLang="en-US" sz="1600" b="1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>
                          <a:effectLst/>
                        </a:rPr>
                        <a:t>描述</a:t>
                      </a:r>
                      <a:endParaRPr lang="zh-CN" altLang="en-US" sz="1600" b="1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419433"/>
                  </a:ext>
                </a:extLst>
              </a:tr>
              <a:tr h="4653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getElementById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document.getElementById('box')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</a:rPr>
                        <a:t>根据</a:t>
                      </a:r>
                      <a:r>
                        <a:rPr lang="en-US" altLang="zh-CN" sz="1600">
                          <a:effectLst/>
                        </a:rPr>
                        <a:t>id</a:t>
                      </a:r>
                      <a:r>
                        <a:rPr lang="zh-CN" altLang="en-US" sz="1600">
                          <a:effectLst/>
                        </a:rPr>
                        <a:t>获取元素，单个元素</a:t>
                      </a:r>
                      <a:endParaRPr lang="zh-CN" alt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392047"/>
                  </a:ext>
                </a:extLst>
              </a:tr>
              <a:tr h="4653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getElementsByTagName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document.getElementsByTagName('li')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</a:rPr>
                        <a:t>根据标签名获取元素，伪数组</a:t>
                      </a:r>
                      <a:endParaRPr lang="zh-CN" alt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221737"/>
                  </a:ext>
                </a:extLst>
              </a:tr>
              <a:tr h="4653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getElementsByClassName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document.getElementsByClassName('one')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</a:rPr>
                        <a:t>根据类名获取元素，伪数组</a:t>
                      </a:r>
                      <a:endParaRPr lang="zh-CN" alt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852192"/>
                  </a:ext>
                </a:extLst>
              </a:tr>
              <a:tr h="4653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getElementsByName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document.getElementsByName('sex')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</a:rPr>
                        <a:t>根据</a:t>
                      </a:r>
                      <a:r>
                        <a:rPr lang="en-US" altLang="zh-CN" sz="1600">
                          <a:effectLst/>
                        </a:rPr>
                        <a:t>name</a:t>
                      </a:r>
                      <a:r>
                        <a:rPr lang="zh-CN" altLang="en-US" sz="1600">
                          <a:effectLst/>
                        </a:rPr>
                        <a:t>属性值获取元素，伪数组</a:t>
                      </a:r>
                      <a:endParaRPr lang="zh-CN" alt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55893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</a:rPr>
              <a:t>获取</a:t>
            </a:r>
            <a:r>
              <a:rPr lang="en-US" altLang="zh-CN">
                <a:solidFill>
                  <a:schemeClr val="tx1"/>
                </a:solidFill>
              </a:rPr>
              <a:t>DOM</a:t>
            </a:r>
            <a:r>
              <a:rPr lang="zh-CN" altLang="en-US">
                <a:solidFill>
                  <a:schemeClr val="tx1"/>
                </a:solidFill>
              </a:rPr>
              <a:t>元素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操作元素内容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操作元素属性</a:t>
            </a:r>
            <a:endParaRPr lang="en-US" altLang="zh-CN" dirty="0"/>
          </a:p>
          <a:p>
            <a:r>
              <a:rPr lang="zh-CN" altLang="en-US"/>
              <a:t>定时器</a:t>
            </a:r>
            <a:r>
              <a:rPr lang="en-US" altLang="zh-CN"/>
              <a:t>-</a:t>
            </a:r>
            <a:r>
              <a:rPr lang="zh-CN" altLang="en-US"/>
              <a:t>间隔函数</a:t>
            </a:r>
            <a:endParaRPr lang="en-US" altLang="zh-CN" dirty="0"/>
          </a:p>
          <a:p>
            <a:r>
              <a:rPr lang="zh-CN" altLang="en-US" dirty="0"/>
              <a:t>综合案例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操作元素内容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en-US" altLang="zh-CN" dirty="0"/>
              <a:t>.</a:t>
            </a:r>
            <a:r>
              <a:rPr lang="en-US" altLang="zh-CN" dirty="0" err="1"/>
              <a:t>innerText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/>
              <a:t>对象</a:t>
            </a:r>
            <a:r>
              <a:rPr lang="en-US" altLang="zh-CN" dirty="0"/>
              <a:t>.</a:t>
            </a:r>
            <a:r>
              <a:rPr lang="en-US" altLang="zh-CN" dirty="0" err="1"/>
              <a:t>innerHTML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三、操作元素内容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DOM</a:t>
            </a:r>
            <a:r>
              <a:rPr lang="zh-CN" altLang="en-US">
                <a:solidFill>
                  <a:schemeClr val="tx1"/>
                </a:solidFill>
              </a:rPr>
              <a:t>对象可以操作页面标签，所以</a:t>
            </a:r>
            <a:r>
              <a:rPr lang="zh-CN" altLang="en-US"/>
              <a:t>本质</a:t>
            </a:r>
            <a:r>
              <a:rPr lang="zh-CN" altLang="en-US" dirty="0"/>
              <a:t>上就是</a:t>
            </a:r>
            <a:r>
              <a:rPr lang="zh-CN" altLang="en-US" dirty="0">
                <a:solidFill>
                  <a:srgbClr val="C00000"/>
                </a:solidFill>
              </a:rPr>
              <a:t>操作</a:t>
            </a:r>
            <a:r>
              <a:rPr lang="en-US" altLang="zh-CN">
                <a:solidFill>
                  <a:srgbClr val="C00000"/>
                </a:solidFill>
              </a:rPr>
              <a:t>DOM</a:t>
            </a:r>
            <a:r>
              <a:rPr lang="zh-CN" altLang="en-US">
                <a:solidFill>
                  <a:srgbClr val="C00000"/>
                </a:solidFill>
              </a:rPr>
              <a:t>对象（增删改查）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如果想要操作标签元素的</a:t>
            </a:r>
            <a:r>
              <a:rPr lang="zh-CN" altLang="en-US" b="1" dirty="0">
                <a:solidFill>
                  <a:srgbClr val="C00000"/>
                </a:solidFill>
              </a:rPr>
              <a:t>内容</a:t>
            </a:r>
            <a:r>
              <a:rPr lang="zh-CN" altLang="en-US" dirty="0"/>
              <a:t>，则可以</a:t>
            </a:r>
            <a:r>
              <a:rPr lang="zh-CN" altLang="en-US"/>
              <a:t>使用如下</a:t>
            </a:r>
            <a:r>
              <a:rPr lang="en-US" altLang="zh-CN"/>
              <a:t>2</a:t>
            </a:r>
            <a:r>
              <a:rPr lang="zh-CN" altLang="en-US"/>
              <a:t>种</a:t>
            </a:r>
            <a:r>
              <a:rPr lang="zh-CN" altLang="en-US" dirty="0"/>
              <a:t>方式：</a:t>
            </a:r>
            <a:endParaRPr lang="en-US" altLang="zh-CN" dirty="0"/>
          </a:p>
          <a:p>
            <a:pPr marL="702310" lvl="1" indent="-342900">
              <a:lnSpc>
                <a:spcPct val="150000"/>
              </a:lnSpc>
              <a:buAutoNum type="arabicPeriod"/>
            </a:pP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</a:t>
            </a:r>
            <a:r>
              <a:rPr lang="en-US" altLang="zh-CN" sz="160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innerText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02310" lvl="1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</a:t>
            </a:r>
            <a:r>
              <a:rPr lang="en-US" altLang="zh-CN" sz="160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innerHTML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</a:t>
            </a:r>
          </a:p>
          <a:p>
            <a:endParaRPr kumimoji="1" lang="zh-CN" altLang="en-US" dirty="0"/>
          </a:p>
        </p:txBody>
      </p:sp>
      <p:sp>
        <p:nvSpPr>
          <p:cNvPr id="10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43" y="1457271"/>
            <a:ext cx="2068108" cy="28099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三、操作元素内容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元素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.innerText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属性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/>
              <a:t>"</a:t>
            </a:r>
            <a:r>
              <a:rPr lang="zh-CN" altLang="en-US">
                <a:solidFill>
                  <a:srgbClr val="C00000"/>
                </a:solidFill>
              </a:rPr>
              <a:t>渲染</a:t>
            </a:r>
            <a:r>
              <a:rPr lang="en-US" altLang="zh-CN"/>
              <a:t>"</a:t>
            </a:r>
            <a:r>
              <a:rPr lang="zh-CN" altLang="en-US"/>
              <a:t>文本内容到标签里面</a:t>
            </a:r>
            <a:endParaRPr lang="en-US" altLang="zh-CN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显示</a:t>
            </a:r>
            <a:r>
              <a:rPr lang="zh-CN" altLang="en-US" dirty="0"/>
              <a:t>纯文本，</a:t>
            </a:r>
            <a:r>
              <a:rPr lang="zh-CN" altLang="en-US" dirty="0">
                <a:solidFill>
                  <a:srgbClr val="C00000"/>
                </a:solidFill>
              </a:rPr>
              <a:t>不解析标签</a:t>
            </a: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922769" y="3157753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2841" y="3230223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38" y="3908095"/>
            <a:ext cx="6076190" cy="14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三、操作元素内容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innerHTML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属性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/>
              <a:t>"</a:t>
            </a:r>
            <a:r>
              <a:rPr lang="zh-CN" altLang="en-US">
                <a:solidFill>
                  <a:srgbClr val="C00000"/>
                </a:solidFill>
              </a:rPr>
              <a:t>渲染</a:t>
            </a:r>
            <a:r>
              <a:rPr lang="en-US" altLang="zh-CN"/>
              <a:t>"</a:t>
            </a:r>
            <a:r>
              <a:rPr lang="zh-CN" altLang="en-US"/>
              <a:t>文本内容到标签里面</a:t>
            </a:r>
            <a:endParaRPr lang="en-US" altLang="zh-CN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</a:rPr>
              <a:t>会解析标签</a:t>
            </a:r>
            <a:endParaRPr kumimoji="1"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922769" y="3157753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2841" y="3230223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76" y="4078076"/>
            <a:ext cx="6085714" cy="8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748188" y="1801707"/>
            <a:ext cx="6635570" cy="4737416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元素内容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我们学了哪两种方式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元素对象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innerText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元素对象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两者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的区别是什么？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innerText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  只识别文本，不能解析标签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    能识别文本，能够解析标签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如果还在纠结到底用谁，你可以选择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重构学成在线案例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195449" y="1666800"/>
            <a:ext cx="10106617" cy="4550400"/>
          </a:xfrm>
        </p:spPr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需求：以前拼接的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字符串，需要在打印整个结构的时候放入的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利用数据动态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生成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个小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字符串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不变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 获取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ul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容器，直接给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ul.innerHTML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赋值即可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1" y="3568618"/>
            <a:ext cx="5933321" cy="30418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年会抽奖案例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195449" y="1666800"/>
            <a:ext cx="10106617" cy="4550400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需求：从数组随机抽取一等奖、二等奖和三等奖，显示到对应的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标签里面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①：页面刷新随机抽取获奖姓名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②：不允许重复得奖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506227"/>
            <a:ext cx="5686078" cy="290547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年会抽奖案例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195449" y="1666800"/>
            <a:ext cx="10106617" cy="4550400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需求：从数组随机抽取一等奖、二等奖和三等奖，显示到对应的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标签里面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</a:t>
            </a:r>
            <a:r>
              <a:rPr lang="zh-CN" altLang="en-US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一等奖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随机生成一个数字（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0~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数组长度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），找到对应数组的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名字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</a:t>
            </a:r>
            <a:r>
              <a:rPr lang="en-US" altLang="zh-CN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innerText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或者 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innerHTML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将名字写入</a:t>
            </a:r>
            <a:r>
              <a:rPr lang="en-US" altLang="zh-CN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span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元素内部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③：因为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不允许重复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抽奖，所以抽取一等奖的姓名要从数组中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删除 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splice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ea typeface="Alibaba PuHuiTi R" pitchFamily="18" charset="-122"/>
              </a:rPr>
              <a:t>④</a:t>
            </a:r>
            <a:r>
              <a:rPr lang="zh-CN" altLang="en-US">
                <a:ea typeface="Alibaba PuHuiTi R" pitchFamily="18" charset="-122"/>
              </a:rPr>
              <a:t>： </a:t>
            </a:r>
            <a:r>
              <a:rPr lang="zh-CN" altLang="en-US" b="1">
                <a:ea typeface="Alibaba PuHuiTi R" pitchFamily="18" charset="-122"/>
              </a:rPr>
              <a:t>二等奖、三等奖</a:t>
            </a:r>
            <a:r>
              <a:rPr lang="zh-CN" altLang="en-US">
                <a:ea typeface="Alibaba PuHuiTi R" pitchFamily="18" charset="-122"/>
              </a:rPr>
              <a:t>依次类推同样操作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4317000"/>
            <a:ext cx="4596460" cy="23487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AD2B26"/>
                </a:solidFill>
              </a:rPr>
              <a:t>什么是</a:t>
            </a:r>
            <a:r>
              <a:rPr lang="en-US" altLang="zh-CN">
                <a:solidFill>
                  <a:srgbClr val="AD2B26"/>
                </a:solidFill>
              </a:rPr>
              <a:t>API</a:t>
            </a:r>
            <a:r>
              <a:rPr lang="zh-CN" altLang="en-US">
                <a:solidFill>
                  <a:srgbClr val="AD2B26"/>
                </a:solidFill>
              </a:rPr>
              <a:t>？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/>
              <a:t>API</a:t>
            </a:r>
            <a:r>
              <a:rPr lang="en-US" altLang="zh-CN"/>
              <a:t>: </a:t>
            </a:r>
            <a:r>
              <a:rPr lang="zh-CN" altLang="en-US">
                <a:solidFill>
                  <a:srgbClr val="C00000"/>
                </a:solidFill>
              </a:rPr>
              <a:t>应用程序接口</a:t>
            </a:r>
            <a:r>
              <a:rPr lang="zh-CN" altLang="en-US"/>
              <a:t>（</a:t>
            </a:r>
            <a:r>
              <a:rPr lang="en-US" altLang="zh-CN"/>
              <a:t>Application </a:t>
            </a:r>
            <a:r>
              <a:rPr lang="en-US" altLang="zh-CN" dirty="0"/>
              <a:t>Programming </a:t>
            </a:r>
            <a:r>
              <a:rPr lang="en-US" altLang="zh-CN"/>
              <a:t>Interface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接口：无需关心内部如何实现，程序员只需要调用就可以很方便实现某些功能</a:t>
            </a:r>
            <a:endParaRPr lang="en-US" altLang="zh-CN"/>
          </a:p>
        </p:txBody>
      </p:sp>
      <p:pic>
        <p:nvPicPr>
          <p:cNvPr id="1026" name="Picture 2" descr="https://gimg2.baidu.com/image_search/src=http%3A%2F%2Fimg30.360buyimg.com%2FpopWaterMark%2Fjfs%2Ft5896%2F147%2F8887269567%2F2864971%2F1aed5ad0%2F59802a89Nf6125f6f.gif&amp;refer=http%3A%2F%2Fimg30.360buyimg.com&amp;app=2002&amp;size=f9999,10000&amp;q=a80&amp;n=0&amp;g=0n&amp;fmt=auto?sec=1673422825&amp;t=a11ebd6b2995fdd1b19a4edb975e476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98" y="2771238"/>
            <a:ext cx="5774267" cy="30187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操作元素内容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间歇函数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操作元素</a:t>
            </a:r>
            <a:r>
              <a:rPr lang="zh-CN" altLang="en-US" b="1" dirty="0">
                <a:solidFill>
                  <a:srgbClr val="C00000"/>
                </a:solidFill>
              </a:rPr>
              <a:t>常用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操作元素</a:t>
            </a:r>
            <a:r>
              <a:rPr lang="zh-CN" altLang="en-US" b="1" dirty="0">
                <a:solidFill>
                  <a:srgbClr val="C00000"/>
                </a:solidFill>
              </a:rPr>
              <a:t>样式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/>
              <a:t>操作 </a:t>
            </a:r>
            <a:r>
              <a:rPr lang="zh-CN" altLang="en-US" b="1" dirty="0">
                <a:solidFill>
                  <a:srgbClr val="C00000"/>
                </a:solidFill>
              </a:rPr>
              <a:t>表单元素 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自定义属性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4.1 </a:t>
            </a:r>
            <a:r>
              <a:rPr kumimoji="1" lang="zh-CN" altLang="en-US" dirty="0"/>
              <a:t>操作</a:t>
            </a:r>
            <a:r>
              <a:rPr lang="zh-CN" altLang="en-US" dirty="0"/>
              <a:t>元素常用属性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还可以通过</a:t>
            </a:r>
            <a:r>
              <a:rPr lang="en-US" altLang="zh-CN" dirty="0"/>
              <a:t>DOM</a:t>
            </a:r>
            <a:r>
              <a:rPr lang="zh-CN" altLang="en-US" dirty="0"/>
              <a:t>操作元素属性，比如通过 </a:t>
            </a:r>
            <a:r>
              <a:rPr lang="en-US" altLang="zh-CN" dirty="0" err="1">
                <a:solidFill>
                  <a:srgbClr val="C00000"/>
                </a:solidFill>
              </a:rPr>
              <a:t>src</a:t>
            </a:r>
            <a:r>
              <a:rPr lang="en-US" altLang="zh-CN" dirty="0"/>
              <a:t> </a:t>
            </a:r>
            <a:r>
              <a:rPr lang="zh-CN" altLang="en-US" dirty="0"/>
              <a:t>更换 图片地址</a:t>
            </a:r>
            <a:endParaRPr lang="en-US" altLang="zh-CN" dirty="0"/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最常见的属性比如： </a:t>
            </a:r>
            <a:r>
              <a:rPr lang="en-US" altLang="zh-CN" dirty="0" err="1">
                <a:solidFill>
                  <a:srgbClr val="C00000"/>
                </a:solidFill>
              </a:rPr>
              <a:t>href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title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dirty="0" err="1">
                <a:solidFill>
                  <a:srgbClr val="C00000"/>
                </a:solidFill>
              </a:rPr>
              <a:t>src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等等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语法：</a:t>
            </a:r>
            <a:endParaRPr kumimoji="1"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89" y="2954952"/>
            <a:ext cx="4009524" cy="6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矩形 12"/>
          <p:cNvSpPr/>
          <p:nvPr/>
        </p:nvSpPr>
        <p:spPr>
          <a:xfrm>
            <a:off x="1201389" y="3960009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461" y="4032479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33" y="4652764"/>
            <a:ext cx="3804857" cy="1691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页面刷新，图片随机更换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需求：当我们刷新页面，页面中的图片随机显示不同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的图片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①：利用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抽取数组中的一个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图片地址</a:t>
            </a: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图片元素的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src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地址（把图片地址赋值给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src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属性）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3586550"/>
            <a:ext cx="3456105" cy="298164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62" y="1363795"/>
            <a:ext cx="2491789" cy="1872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常用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操作元素</a:t>
            </a:r>
            <a:r>
              <a:rPr lang="zh-CN" altLang="en-US" b="1" dirty="0">
                <a:solidFill>
                  <a:srgbClr val="C00000"/>
                </a:solidFill>
              </a:rPr>
              <a:t>样式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操作 </a:t>
            </a:r>
            <a:r>
              <a:rPr lang="zh-CN" altLang="en-US" b="1" dirty="0">
                <a:solidFill>
                  <a:srgbClr val="C00000"/>
                </a:solidFill>
              </a:rPr>
              <a:t>表单元素 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自定义属性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还可以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对象修改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标签元素的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比如通过 轮播图小圆点自动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更换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颜色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点击按钮可以滚动图片，这是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移动的的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translateX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等等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任意多边形 3"/>
          <p:cNvSpPr/>
          <p:nvPr/>
        </p:nvSpPr>
        <p:spPr bwMode="auto">
          <a:xfrm>
            <a:off x="4408154" y="4271532"/>
            <a:ext cx="2725792" cy="967216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1900" b="1" noProof="1">
              <a:solidFill>
                <a:schemeClr val="tx2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35"/>
          <p:cNvSpPr txBox="1">
            <a:spLocks noChangeArrowheads="1"/>
          </p:cNvSpPr>
          <p:nvPr/>
        </p:nvSpPr>
        <p:spPr bwMode="auto">
          <a:xfrm>
            <a:off x="4723476" y="4570476"/>
            <a:ext cx="2305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endParaRPr lang="zh-CN" altLang="en-US" b="1" baseline="-3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2133280" y="4271532"/>
            <a:ext cx="2723537" cy="967216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1900" b="1" noProof="1">
              <a:solidFill>
                <a:schemeClr val="tx2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43"/>
          <p:cNvSpPr txBox="1">
            <a:spLocks noChangeArrowheads="1"/>
          </p:cNvSpPr>
          <p:nvPr/>
        </p:nvSpPr>
        <p:spPr bwMode="auto">
          <a:xfrm>
            <a:off x="2415123" y="4551815"/>
            <a:ext cx="2369670" cy="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endParaRPr lang="zh-CN" altLang="en-US" b="1" baseline="-3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任意多边形 13"/>
          <p:cNvSpPr/>
          <p:nvPr/>
        </p:nvSpPr>
        <p:spPr bwMode="auto">
          <a:xfrm>
            <a:off x="6685283" y="4271532"/>
            <a:ext cx="2723537" cy="967216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1900" b="1" noProof="1">
              <a:solidFill>
                <a:schemeClr val="tx2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49"/>
          <p:cNvSpPr txBox="1">
            <a:spLocks noChangeArrowheads="1"/>
          </p:cNvSpPr>
          <p:nvPr/>
        </p:nvSpPr>
        <p:spPr bwMode="auto">
          <a:xfrm>
            <a:off x="7026814" y="4551818"/>
            <a:ext cx="2278452" cy="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classList</a:t>
            </a:r>
            <a:endParaRPr lang="zh-CN" altLang="en-US" b="1" baseline="-3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3"/>
          <p:cNvSpPr txBox="1"/>
          <p:nvPr/>
        </p:nvSpPr>
        <p:spPr>
          <a:xfrm>
            <a:off x="2133280" y="5645284"/>
            <a:ext cx="2332454" cy="38779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属性操作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04823" y="5645284"/>
            <a:ext cx="2332454" cy="38779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类名操作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36513" y="5645284"/>
            <a:ext cx="2659053" cy="37169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classList</a:t>
            </a:r>
            <a:r>
              <a:rPr lang="zh-CN" altLang="en-US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操作类</a:t>
            </a:r>
            <a:endParaRPr lang="en-US" altLang="zh-CN" sz="1600" b="1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78" y="1035803"/>
            <a:ext cx="4521660" cy="2578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407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4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1.</a:t>
            </a:r>
            <a:r>
              <a:rPr lang="zh-CN" altLang="en-US" b="1" dirty="0">
                <a:solidFill>
                  <a:schemeClr val="tx1"/>
                </a:solidFill>
              </a:rPr>
              <a:t>通过 </a:t>
            </a:r>
            <a:r>
              <a:rPr lang="en-US" altLang="zh-CN" b="1" dirty="0">
                <a:solidFill>
                  <a:schemeClr val="tx1"/>
                </a:solidFill>
              </a:rPr>
              <a:t>style </a:t>
            </a:r>
            <a:r>
              <a:rPr lang="zh-CN" altLang="en-US" b="1">
                <a:solidFill>
                  <a:schemeClr val="tx1"/>
                </a:solidFill>
              </a:rPr>
              <a:t>属性操作元素样式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sz="1400" b="1" dirty="0"/>
              <a:t>语法：</a:t>
            </a:r>
            <a:endParaRPr lang="en-US" altLang="zh-CN" sz="1400" b="1" dirty="0"/>
          </a:p>
        </p:txBody>
      </p:sp>
      <p:sp>
        <p:nvSpPr>
          <p:cNvPr id="6" name="矩形 5"/>
          <p:cNvSpPr/>
          <p:nvPr/>
        </p:nvSpPr>
        <p:spPr>
          <a:xfrm>
            <a:off x="843895" y="3831336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07047" y="4391628"/>
            <a:ext cx="4344689" cy="1923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1515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</a:t>
            </a:r>
            <a:endParaRPr lang="en-US" altLang="zh-CN" sz="1400" dirty="0">
              <a:solidFill>
                <a:srgbClr val="51515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rgbClr val="51515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修改样式通过</a:t>
            </a:r>
            <a:r>
              <a:rPr lang="en-US" altLang="zh-CN" sz="14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style</a:t>
            </a:r>
            <a:r>
              <a:rPr lang="zh-CN" altLang="en-US" sz="1400" dirty="0">
                <a:solidFill>
                  <a:srgbClr val="51515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属性引出</a:t>
            </a:r>
            <a:endParaRPr lang="en-US" altLang="zh-CN" sz="1400" dirty="0">
              <a:solidFill>
                <a:srgbClr val="51515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如果属性有</a:t>
            </a:r>
            <a:r>
              <a:rPr lang="en-US" altLang="zh-CN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连接符，需要转换为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小驼峰</a:t>
            </a:r>
            <a:r>
              <a:rPr lang="zh-CN" altLang="en-US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命名法</a:t>
            </a:r>
            <a:endParaRPr lang="en-US" altLang="zh-CN" sz="1400" dirty="0">
              <a:solidFill>
                <a:srgbClr val="51515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>
                <a:solidFill>
                  <a:srgbClr val="51515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赋值的时候，需要的时候不要忘记加</a:t>
            </a:r>
            <a:r>
              <a:rPr lang="en-US" altLang="zh-CN" sz="14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单位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95" y="2665292"/>
            <a:ext cx="5038095" cy="6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/>
          <p:cNvSpPr/>
          <p:nvPr/>
        </p:nvSpPr>
        <p:spPr>
          <a:xfrm>
            <a:off x="772426" y="3872193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72" y="4425098"/>
            <a:ext cx="5451276" cy="175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917522" y="1348744"/>
            <a:ext cx="6635570" cy="4737416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</a:t>
            </a:r>
            <a:r>
              <a:rPr kumimoji="1" lang="zh-CN" altLang="en-US"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kumimoji="1" lang="zh-CN" altLang="en-US"/>
              <a:t>元素</a:t>
            </a:r>
            <a:r>
              <a:rPr kumimoji="1" lang="zh-CN" altLang="en-US" dirty="0"/>
              <a:t>样式属性通过</a:t>
            </a:r>
            <a:r>
              <a:rPr kumimoji="1" lang="en-US" altLang="zh-CN" dirty="0"/>
              <a:t>________</a:t>
            </a:r>
            <a:r>
              <a:rPr kumimoji="1" lang="zh-CN" altLang="en-US" dirty="0"/>
              <a:t>属性引出来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</a:p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如果需要修改一个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div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盒子的样式，比如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padding-left,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如何写？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element.style.</a:t>
            </a:r>
            <a:r>
              <a:rPr lang="en-US" altLang="zh-CN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paddingLeft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'300px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小驼峰命名法</a:t>
            </a:r>
          </a:p>
          <a:p>
            <a:pPr marL="0" indent="0">
              <a:buNone/>
            </a:pP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因为我们是样式属性，一定别忘记，大部分数字后面都需要</a:t>
            </a:r>
            <a:r>
              <a:rPr kumimoji="1"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加单位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38080" y="1348744"/>
            <a:ext cx="67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+mn-lt"/>
                <a:ea typeface="+mn-ea"/>
              </a:rPr>
              <a:t>style</a:t>
            </a:r>
            <a:endParaRPr lang="zh-CN" altLang="en-US" sz="20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2FAD7D-23D2-AC25-C7CD-291A41AC7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522" y="3817706"/>
            <a:ext cx="6012748" cy="1717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/>
              <a:t>随机显示背景</a:t>
            </a:r>
            <a:r>
              <a:rPr lang="zh-CN" altLang="en-US" dirty="0"/>
              <a:t>图片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当我们刷新页面，页面中的背景图片随机显示不同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的图片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①：利用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抽取数组中的一个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图片地址</a:t>
            </a: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body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元素的背景样式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地址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031" y="2401467"/>
            <a:ext cx="3746902" cy="42505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299" y="3787213"/>
            <a:ext cx="2469501" cy="2052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en-US" altLang="zh-CN" b="1"/>
              <a:t>. </a:t>
            </a:r>
            <a:r>
              <a:rPr lang="zh-CN" altLang="en-US" b="1"/>
              <a:t>通过类</a:t>
            </a:r>
            <a:r>
              <a:rPr lang="zh-CN" altLang="en-US" b="1" dirty="0"/>
              <a:t>名</a:t>
            </a:r>
            <a:r>
              <a:rPr lang="en-US" altLang="zh-CN" b="1" dirty="0"/>
              <a:t>(</a:t>
            </a:r>
            <a:r>
              <a:rPr lang="en-US" altLang="zh-CN" b="1" dirty="0" err="1"/>
              <a:t>className</a:t>
            </a:r>
            <a:r>
              <a:rPr lang="en-US" altLang="zh-CN" b="1"/>
              <a:t>) </a:t>
            </a:r>
            <a:r>
              <a:rPr lang="zh-CN" altLang="en-US" b="1"/>
              <a:t>操作元素样式（理解）</a:t>
            </a:r>
            <a:endParaRPr lang="en-US" altLang="zh-CN" b="1" dirty="0"/>
          </a:p>
          <a:p>
            <a:r>
              <a:rPr lang="zh-CN" altLang="en-US" dirty="0">
                <a:solidFill>
                  <a:schemeClr val="tx1"/>
                </a:solidFill>
              </a:rPr>
              <a:t>如果修改的</a:t>
            </a:r>
            <a:r>
              <a:rPr lang="zh-CN" altLang="en-US" dirty="0">
                <a:solidFill>
                  <a:srgbClr val="C00000"/>
                </a:solidFill>
              </a:rPr>
              <a:t>样式比较多</a:t>
            </a:r>
            <a:r>
              <a:rPr lang="zh-CN" altLang="en-US" dirty="0">
                <a:solidFill>
                  <a:schemeClr val="tx1"/>
                </a:solidFill>
              </a:rPr>
              <a:t>，直接通过</a:t>
            </a:r>
            <a:r>
              <a:rPr lang="en-US" altLang="zh-CN" dirty="0">
                <a:solidFill>
                  <a:schemeClr val="tx1"/>
                </a:solidFill>
              </a:rPr>
              <a:t>style</a:t>
            </a:r>
            <a:r>
              <a:rPr lang="zh-CN" altLang="en-US" dirty="0">
                <a:solidFill>
                  <a:schemeClr val="tx1"/>
                </a:solidFill>
              </a:rPr>
              <a:t>属性修改比较繁琐，我们可以通过借助于</a:t>
            </a:r>
            <a:r>
              <a:rPr lang="en-US" altLang="zh-CN" dirty="0" err="1">
                <a:solidFill>
                  <a:srgbClr val="C00000"/>
                </a:solidFill>
              </a:rPr>
              <a:t>css</a:t>
            </a:r>
            <a:r>
              <a:rPr lang="zh-CN" altLang="en-US" dirty="0">
                <a:solidFill>
                  <a:srgbClr val="C00000"/>
                </a:solidFill>
              </a:rPr>
              <a:t>类名</a:t>
            </a:r>
            <a:r>
              <a:rPr lang="zh-CN" altLang="en-US">
                <a:solidFill>
                  <a:schemeClr val="tx1"/>
                </a:solidFill>
              </a:rPr>
              <a:t>的形式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核心：把多个样式放到</a:t>
            </a:r>
            <a:r>
              <a:rPr lang="en-US" altLang="zh-CN">
                <a:solidFill>
                  <a:schemeClr val="tx1"/>
                </a:solidFill>
              </a:rPr>
              <a:t>css</a:t>
            </a:r>
            <a:r>
              <a:rPr lang="zh-CN" altLang="en-US">
                <a:solidFill>
                  <a:schemeClr val="tx1"/>
                </a:solidFill>
              </a:rPr>
              <a:t>一个类中，然后把这个类添加到这个元素身上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1400" b="1" dirty="0"/>
              <a:t>语法：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注意：</a:t>
            </a:r>
            <a:endParaRPr lang="en-US" altLang="zh-CN" sz="1400" b="1" dirty="0"/>
          </a:p>
          <a:p>
            <a:pPr marL="342900" indent="-342900">
              <a:buAutoNum type="arabicPeriod"/>
            </a:pPr>
            <a:r>
              <a:rPr lang="zh-CN" altLang="en-US" dirty="0"/>
              <a:t>由于</a:t>
            </a:r>
            <a:r>
              <a:rPr lang="en-US" altLang="zh-CN" dirty="0"/>
              <a:t>class</a:t>
            </a:r>
            <a:r>
              <a:rPr lang="zh-CN" altLang="en-US" dirty="0"/>
              <a:t>是关键字</a:t>
            </a:r>
            <a:r>
              <a:rPr lang="en-US" altLang="zh-CN" dirty="0"/>
              <a:t>, </a:t>
            </a:r>
            <a:r>
              <a:rPr lang="zh-CN" altLang="en-US" dirty="0"/>
              <a:t>所以使用</a:t>
            </a:r>
            <a:r>
              <a:rPr lang="en-US" altLang="zh-CN" dirty="0" err="1">
                <a:solidFill>
                  <a:srgbClr val="C00000"/>
                </a:solidFill>
              </a:rPr>
              <a:t>className</a:t>
            </a:r>
            <a:r>
              <a:rPr lang="zh-CN" altLang="en-US" dirty="0"/>
              <a:t>去代替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className</a:t>
            </a:r>
            <a:r>
              <a:rPr lang="zh-CN" altLang="en-US" dirty="0"/>
              <a:t>是使用新值</a:t>
            </a:r>
            <a:r>
              <a:rPr lang="zh-CN" altLang="en-US" dirty="0">
                <a:solidFill>
                  <a:srgbClr val="C00000"/>
                </a:solidFill>
              </a:rPr>
              <a:t>换</a:t>
            </a:r>
            <a:r>
              <a:rPr lang="zh-CN" altLang="en-US" dirty="0"/>
              <a:t>旧值</a:t>
            </a:r>
            <a:r>
              <a:rPr lang="en-US" altLang="zh-CN" dirty="0"/>
              <a:t>, </a:t>
            </a:r>
            <a:r>
              <a:rPr lang="zh-CN" altLang="en-US" dirty="0"/>
              <a:t>如果需要添加一个类</a:t>
            </a:r>
            <a:r>
              <a:rPr lang="en-US" altLang="zh-CN" dirty="0"/>
              <a:t>,</a:t>
            </a:r>
            <a:r>
              <a:rPr lang="zh-CN" altLang="en-US" dirty="0"/>
              <a:t>需要保留之前的类名</a:t>
            </a:r>
            <a:endParaRPr lang="en-US" altLang="zh-CN" sz="1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15" y="3379667"/>
            <a:ext cx="4095238" cy="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AD2B26"/>
                </a:solidFill>
              </a:rPr>
              <a:t>什么是</a:t>
            </a:r>
            <a:r>
              <a:rPr lang="en-US" altLang="zh-CN">
                <a:solidFill>
                  <a:srgbClr val="AD2B26"/>
                </a:solidFill>
              </a:rPr>
              <a:t>API</a:t>
            </a:r>
            <a:r>
              <a:rPr lang="zh-CN" altLang="en-US">
                <a:solidFill>
                  <a:srgbClr val="AD2B26"/>
                </a:solidFill>
              </a:rPr>
              <a:t>？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/>
              <a:t>API</a:t>
            </a:r>
            <a:r>
              <a:rPr lang="en-US" altLang="zh-CN"/>
              <a:t>: </a:t>
            </a:r>
            <a:r>
              <a:rPr lang="zh-CN" altLang="en-US">
                <a:solidFill>
                  <a:srgbClr val="C00000"/>
                </a:solidFill>
              </a:rPr>
              <a:t>应用程序接口</a:t>
            </a:r>
            <a:r>
              <a:rPr lang="zh-CN" altLang="en-US"/>
              <a:t>（</a:t>
            </a:r>
            <a:r>
              <a:rPr lang="en-US" altLang="zh-CN"/>
              <a:t>Application </a:t>
            </a:r>
            <a:r>
              <a:rPr lang="en-US" altLang="zh-CN" dirty="0"/>
              <a:t>Programming </a:t>
            </a:r>
            <a:r>
              <a:rPr lang="en-US" altLang="zh-CN"/>
              <a:t>Interface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 b="1"/>
              <a:t>作用</a:t>
            </a:r>
            <a:r>
              <a:rPr lang="zh-CN" altLang="en-US"/>
              <a:t>：开发人员</a:t>
            </a:r>
            <a:r>
              <a:rPr lang="zh-CN" altLang="en-US">
                <a:solidFill>
                  <a:srgbClr val="C00000"/>
                </a:solidFill>
              </a:rPr>
              <a:t>使用 </a:t>
            </a:r>
            <a:r>
              <a:rPr lang="en-US" altLang="zh-CN" dirty="0"/>
              <a:t>JavaScript</a:t>
            </a:r>
            <a:r>
              <a:rPr lang="zh-CN" altLang="en-US" dirty="0"/>
              <a:t>提供的</a:t>
            </a:r>
            <a:r>
              <a:rPr lang="zh-CN" altLang="en-US" dirty="0">
                <a:solidFill>
                  <a:srgbClr val="C00000"/>
                </a:solidFill>
              </a:rPr>
              <a:t>接口</a:t>
            </a:r>
            <a:r>
              <a:rPr lang="zh-CN" altLang="en-US" dirty="0"/>
              <a:t>来</a:t>
            </a:r>
            <a:r>
              <a:rPr lang="zh-CN" altLang="en-US" dirty="0">
                <a:solidFill>
                  <a:srgbClr val="C00000"/>
                </a:solidFill>
              </a:rPr>
              <a:t>操作网页元素</a:t>
            </a:r>
            <a:r>
              <a:rPr lang="zh-CN" altLang="en-US">
                <a:solidFill>
                  <a:srgbClr val="C00000"/>
                </a:solidFill>
              </a:rPr>
              <a:t>和浏览器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73508" y="2679434"/>
            <a:ext cx="2311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定义接口</a:t>
            </a:r>
          </a:p>
        </p:txBody>
      </p:sp>
      <p:sp>
        <p:nvSpPr>
          <p:cNvPr id="8" name="矩形 7"/>
          <p:cNvSpPr/>
          <p:nvPr/>
        </p:nvSpPr>
        <p:spPr>
          <a:xfrm>
            <a:off x="1193800" y="4724400"/>
            <a:ext cx="2311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实现接口</a:t>
            </a:r>
          </a:p>
        </p:txBody>
      </p:sp>
      <p:sp>
        <p:nvSpPr>
          <p:cNvPr id="9" name="矩形 8"/>
          <p:cNvSpPr/>
          <p:nvPr/>
        </p:nvSpPr>
        <p:spPr>
          <a:xfrm>
            <a:off x="6519333" y="4724400"/>
            <a:ext cx="2311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使用接口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66933" y="292925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属性和方法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8264" y="5803046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浏览器厂商内部实现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75775" y="5803046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开发者调用接口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直角上箭头 12"/>
          <p:cNvSpPr/>
          <p:nvPr/>
        </p:nvSpPr>
        <p:spPr>
          <a:xfrm rot="10800000">
            <a:off x="2008038" y="3001625"/>
            <a:ext cx="1624457" cy="1650998"/>
          </a:xfrm>
          <a:prstGeom prst="bentUpArrow">
            <a:avLst>
              <a:gd name="adj1" fmla="val 6693"/>
              <a:gd name="adj2" fmla="val 17733"/>
              <a:gd name="adj3" fmla="val 1593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4212166" y="5003800"/>
            <a:ext cx="1600200" cy="279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290" y="2763896"/>
            <a:ext cx="3473696" cy="1063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698" y="1848485"/>
            <a:ext cx="2675239" cy="466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4" grpId="0"/>
      <p:bldP spid="10" grpId="0"/>
      <p:bldP spid="12" grpId="0"/>
      <p:bldP spid="13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855976" y="2395029"/>
            <a:ext cx="6635570" cy="2141802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相比较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什么好处？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如果修改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个样式，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会方便一些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有什么注意事项？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直接使用 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赋值会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覆盖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以前的类名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b="1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3. </a:t>
            </a:r>
            <a:r>
              <a:rPr lang="zh-CN" altLang="en-US" b="1" dirty="0"/>
              <a:t>通过 </a:t>
            </a:r>
            <a:r>
              <a:rPr lang="en-US" altLang="zh-CN" b="1" err="1"/>
              <a:t>classList</a:t>
            </a:r>
            <a:r>
              <a:rPr lang="en-US" altLang="zh-CN" b="1"/>
              <a:t> </a:t>
            </a:r>
            <a:r>
              <a:rPr lang="zh-CN" altLang="en-US" b="1"/>
              <a:t>操作元素样式（</a:t>
            </a:r>
            <a:r>
              <a:rPr lang="zh-CN" altLang="en-US" b="1">
                <a:solidFill>
                  <a:srgbClr val="C00000"/>
                </a:solidFill>
              </a:rPr>
              <a:t>推荐</a:t>
            </a:r>
            <a:r>
              <a:rPr lang="zh-CN" altLang="en-US" b="1"/>
              <a:t>）</a:t>
            </a:r>
            <a:endParaRPr lang="en-US" altLang="zh-CN" sz="1400" b="1" dirty="0"/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为了</a:t>
            </a:r>
            <a:r>
              <a:rPr lang="zh-CN" altLang="en-US" dirty="0">
                <a:solidFill>
                  <a:srgbClr val="C00000"/>
                </a:solidFill>
              </a:rPr>
              <a:t>解决</a:t>
            </a:r>
            <a:r>
              <a:rPr lang="en-US" altLang="zh-CN" dirty="0" err="1">
                <a:solidFill>
                  <a:srgbClr val="C00000"/>
                </a:solidFill>
              </a:rPr>
              <a:t>className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容易覆盖以前的类名，我们可以通过</a:t>
            </a:r>
            <a:r>
              <a:rPr lang="en-US" altLang="zh-CN" dirty="0" err="1">
                <a:solidFill>
                  <a:schemeClr val="tx1"/>
                </a:solidFill>
              </a:rPr>
              <a:t>classList</a:t>
            </a:r>
            <a:r>
              <a:rPr lang="zh-CN" altLang="en-US" dirty="0">
                <a:solidFill>
                  <a:schemeClr val="tx1"/>
                </a:solidFill>
              </a:rPr>
              <a:t>方式</a:t>
            </a:r>
            <a:r>
              <a:rPr lang="zh-CN" altLang="en-US" dirty="0">
                <a:solidFill>
                  <a:srgbClr val="C00000"/>
                </a:solidFill>
              </a:rPr>
              <a:t>追加和删除类名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400" b="1"/>
              <a:t>语法：</a:t>
            </a:r>
            <a:endParaRPr lang="en-US" altLang="zh-CN" sz="1400" b="1"/>
          </a:p>
          <a:p>
            <a:pPr>
              <a:lnSpc>
                <a:spcPct val="200000"/>
              </a:lnSpc>
            </a:pPr>
            <a:endParaRPr lang="en-US" altLang="zh-CN" sz="1400" b="1"/>
          </a:p>
          <a:p>
            <a:pPr>
              <a:lnSpc>
                <a:spcPct val="200000"/>
              </a:lnSpc>
            </a:pPr>
            <a:endParaRPr lang="en-US" altLang="zh-CN" sz="1400" b="1"/>
          </a:p>
          <a:p>
            <a:pPr>
              <a:lnSpc>
                <a:spcPct val="200000"/>
              </a:lnSpc>
            </a:pPr>
            <a:endParaRPr lang="en-US" altLang="zh-CN" sz="1400" b="1"/>
          </a:p>
          <a:p>
            <a:pPr>
              <a:lnSpc>
                <a:spcPct val="200000"/>
              </a:lnSpc>
            </a:pPr>
            <a:endParaRPr lang="en-US" altLang="zh-CN" sz="1400" b="1"/>
          </a:p>
          <a:p>
            <a:pPr>
              <a:lnSpc>
                <a:spcPct val="200000"/>
              </a:lnSpc>
            </a:pPr>
            <a:endParaRPr lang="en-US" altLang="zh-CN" sz="1400" b="1"/>
          </a:p>
          <a:p>
            <a:pPr>
              <a:lnSpc>
                <a:spcPct val="200000"/>
              </a:lnSpc>
            </a:pPr>
            <a:endParaRPr lang="en-US" altLang="zh-CN" sz="1400" b="1"/>
          </a:p>
          <a:p>
            <a:pPr>
              <a:lnSpc>
                <a:spcPct val="200000"/>
              </a:lnSpc>
            </a:pPr>
            <a:r>
              <a:rPr lang="zh-CN" altLang="en-US" sz="1400" b="1">
                <a:solidFill>
                  <a:srgbClr val="C00000"/>
                </a:solidFill>
              </a:rPr>
              <a:t>注意： </a:t>
            </a:r>
            <a:r>
              <a:rPr lang="zh-CN" altLang="en-US" sz="1400">
                <a:solidFill>
                  <a:srgbClr val="C00000"/>
                </a:solidFill>
              </a:rPr>
              <a:t>这三个是方法要加小括号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62" y="3474112"/>
            <a:ext cx="3993304" cy="1707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652776" y="2276495"/>
            <a:ext cx="6635570" cy="2141802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zh-CN" altLang="en-US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 </a:t>
            </a:r>
            <a:r>
              <a:rPr lang="en-US" altLang="zh-CN" sz="18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classList</a:t>
            </a:r>
            <a:r>
              <a:rPr lang="zh-CN" altLang="en-US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怎么选择？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修改样式很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少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的时候，使用 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大量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样式的可以选择类：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 / classList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classList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是追加和删除不影响以前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类名，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更提倡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轮播图随机版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目的：练习操作元素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常见属性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样式属性</a:t>
            </a: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：当我们刷新页面，页面中的轮播图会显示不同图片以及样式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①：页面刷新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显示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文字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背景颜色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②：对应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小圆点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高亮显示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2701398"/>
            <a:ext cx="4734392" cy="35158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轮播图随机版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需求：当我们刷新页面，页面中的轮播图会显示不同图片以及样式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准备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一个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对象数组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里面包含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详细信息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 利用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选出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数组对应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，用于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更换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图片、文字和背景颜色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 利用上方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，让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小圆点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添加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高亮的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classList.add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添加类）  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63" y="4083439"/>
            <a:ext cx="8786803" cy="2178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485" y="829733"/>
            <a:ext cx="3115915" cy="231390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常用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样式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操作 </a:t>
            </a:r>
            <a:r>
              <a:rPr lang="zh-CN" altLang="en-US" b="1" dirty="0">
                <a:solidFill>
                  <a:srgbClr val="C00000"/>
                </a:solidFill>
              </a:rPr>
              <a:t>表单元素 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自定义属性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 </a:t>
            </a:r>
            <a:r>
              <a:rPr kumimoji="1" lang="zh-CN" altLang="en-US" dirty="0"/>
              <a:t>操作表</a:t>
            </a:r>
            <a:r>
              <a:rPr kumimoji="1" lang="zh-CN" altLang="en-US"/>
              <a:t>单元素属性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表单很多情况，也需要修改属性，比如点击眼睛，可以看到密码，本质是把表单类型转换为文本框</a:t>
            </a:r>
            <a:endParaRPr lang="en-US" altLang="zh-CN" dirty="0"/>
          </a:p>
          <a:p>
            <a:r>
              <a:rPr lang="zh-CN" altLang="en-US" dirty="0"/>
              <a:t>正常的有属性有取值的 跟其他的标签属性没有任何区别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获取</a:t>
            </a:r>
            <a:r>
              <a:rPr lang="en-US" altLang="zh-CN" dirty="0">
                <a:solidFill>
                  <a:schemeClr val="tx1"/>
                </a:solidFill>
              </a:rPr>
              <a:t>: DOM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</a:rPr>
              <a:t>属性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en-US" altLang="zh-CN" dirty="0">
                <a:solidFill>
                  <a:schemeClr val="tx1"/>
                </a:solidFill>
              </a:rPr>
              <a:t>: DOM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</a:rPr>
              <a:t>属性 </a:t>
            </a:r>
            <a:r>
              <a:rPr lang="en-US" altLang="zh-CN" dirty="0">
                <a:solidFill>
                  <a:schemeClr val="tx1"/>
                </a:solidFill>
              </a:rPr>
              <a:t>= </a:t>
            </a:r>
            <a:r>
              <a:rPr lang="zh-CN" altLang="en-US" dirty="0">
                <a:solidFill>
                  <a:schemeClr val="tx1"/>
                </a:solidFill>
              </a:rPr>
              <a:t>新值</a:t>
            </a:r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11" y="3445578"/>
            <a:ext cx="4742857" cy="11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84" y="2542646"/>
            <a:ext cx="3819525" cy="7905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 </a:t>
            </a:r>
            <a:r>
              <a:rPr kumimoji="1" lang="zh-CN" altLang="en-US" dirty="0"/>
              <a:t>操作表</a:t>
            </a:r>
            <a:r>
              <a:rPr kumimoji="1" lang="zh-CN" altLang="en-US"/>
              <a:t>单元素属性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表单属性中添加就</a:t>
            </a:r>
            <a:r>
              <a:rPr lang="zh-CN" altLang="en-US"/>
              <a:t>有效果</a:t>
            </a:r>
            <a:r>
              <a:rPr lang="zh-CN" altLang="en-US" dirty="0"/>
              <a:t>，</a:t>
            </a:r>
            <a:r>
              <a:rPr lang="zh-CN" altLang="en-US"/>
              <a:t>移</a:t>
            </a:r>
            <a:r>
              <a:rPr lang="zh-CN" altLang="en-US" dirty="0"/>
              <a:t>除</a:t>
            </a:r>
            <a:r>
              <a:rPr lang="zh-CN" altLang="en-US"/>
              <a:t>就没有效果，一律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C00000"/>
                </a:solidFill>
              </a:rPr>
              <a:t>布尔值</a:t>
            </a:r>
            <a:r>
              <a:rPr lang="zh-CN" altLang="en-US"/>
              <a:t>表示 </a:t>
            </a:r>
            <a:endParaRPr lang="en-US" altLang="zh-CN"/>
          </a:p>
          <a:p>
            <a:r>
              <a:rPr lang="zh-CN" altLang="en-US"/>
              <a:t>比如实现禁用按钮，勾选按钮等</a:t>
            </a:r>
            <a:endParaRPr lang="en-US" altLang="zh-CN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00"/>
              <a:t>如果为 </a:t>
            </a:r>
            <a:r>
              <a:rPr lang="en-US" altLang="zh-CN" sz="1400">
                <a:solidFill>
                  <a:srgbClr val="C00000"/>
                </a:solidFill>
              </a:rPr>
              <a:t>true </a:t>
            </a:r>
            <a:r>
              <a:rPr lang="zh-CN" altLang="en-US" sz="1400" dirty="0"/>
              <a:t>代表添加了该</a:t>
            </a:r>
            <a:r>
              <a:rPr lang="zh-CN" altLang="en-US" sz="1400"/>
              <a:t>属性 </a:t>
            </a:r>
            <a:endParaRPr lang="en-US" altLang="zh-CN" sz="140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00"/>
              <a:t>如果是 </a:t>
            </a:r>
            <a:r>
              <a:rPr lang="en-US" altLang="zh-CN" sz="1400">
                <a:solidFill>
                  <a:srgbClr val="C00000"/>
                </a:solidFill>
              </a:rPr>
              <a:t>false </a:t>
            </a:r>
            <a:r>
              <a:rPr lang="zh-CN" altLang="en-US" sz="1400" dirty="0"/>
              <a:t>代表移除了该属性</a:t>
            </a:r>
            <a:endParaRPr lang="en-US" altLang="zh-CN" sz="1400" dirty="0"/>
          </a:p>
          <a:p>
            <a:r>
              <a:rPr lang="zh-CN" altLang="en-US" dirty="0"/>
              <a:t>比如： </a:t>
            </a:r>
            <a:r>
              <a:rPr lang="en-US" altLang="zh-CN" dirty="0">
                <a:solidFill>
                  <a:srgbClr val="C00000"/>
                </a:solidFill>
              </a:rPr>
              <a:t>disabled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checked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selected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63" y="3703890"/>
            <a:ext cx="4466667" cy="13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75" y="2727508"/>
            <a:ext cx="3029324" cy="23097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常用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操作元素</a:t>
            </a:r>
            <a:r>
              <a:rPr lang="zh-CN" altLang="en-US" b="1" dirty="0">
                <a:solidFill>
                  <a:schemeClr val="tx1"/>
                </a:solidFill>
              </a:rPr>
              <a:t>样式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操作 </a:t>
            </a:r>
            <a:r>
              <a:rPr lang="zh-CN" altLang="en-US" b="1" dirty="0">
                <a:solidFill>
                  <a:schemeClr val="tx1"/>
                </a:solidFill>
              </a:rPr>
              <a:t>表单元素 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自定义属性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 </a:t>
            </a:r>
            <a:r>
              <a:rPr kumimoji="1" lang="zh-CN" altLang="en-US" dirty="0"/>
              <a:t>自定义属性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1328720" cy="4550400"/>
          </a:xfrm>
        </p:spPr>
        <p:txBody>
          <a:bodyPr/>
          <a:lstStyle/>
          <a:p>
            <a:r>
              <a:rPr lang="zh-CN" altLang="en-US" sz="1800" b="1" dirty="0"/>
              <a:t>标准属性</a:t>
            </a:r>
            <a:r>
              <a:rPr lang="en-US" altLang="zh-CN" sz="1800" b="1" dirty="0"/>
              <a:t>: </a:t>
            </a:r>
            <a:r>
              <a:rPr lang="zh-CN" altLang="en-US" dirty="0"/>
              <a:t>标签天生自带的属性 </a:t>
            </a:r>
            <a:r>
              <a:rPr lang="zh-CN" altLang="en-US"/>
              <a:t>比如</a:t>
            </a:r>
            <a:r>
              <a:rPr lang="en-US" altLang="zh-CN"/>
              <a:t>class</a:t>
            </a:r>
            <a:r>
              <a:rPr lang="zh-CN" altLang="en-US"/>
              <a:t>、</a:t>
            </a:r>
            <a:r>
              <a:rPr lang="en-US" altLang="zh-CN"/>
              <a:t>id</a:t>
            </a:r>
            <a:r>
              <a:rPr lang="zh-CN" altLang="en-US"/>
              <a:t>、</a:t>
            </a:r>
            <a:r>
              <a:rPr lang="en-US" altLang="zh-CN"/>
              <a:t>title</a:t>
            </a:r>
            <a:r>
              <a:rPr lang="zh-CN" altLang="en-US" dirty="0"/>
              <a:t>等</a:t>
            </a:r>
            <a:r>
              <a:rPr lang="en-US" altLang="zh-CN" dirty="0"/>
              <a:t>, </a:t>
            </a:r>
            <a:r>
              <a:rPr lang="zh-CN" altLang="en-US" dirty="0"/>
              <a:t>可以直接使用点语法操作</a:t>
            </a:r>
            <a:r>
              <a:rPr lang="zh-CN" altLang="en-US"/>
              <a:t>比如：</a:t>
            </a:r>
            <a:r>
              <a:rPr lang="zh-CN" altLang="en-US">
                <a:solidFill>
                  <a:srgbClr val="C00000"/>
                </a:solidFill>
              </a:rPr>
              <a:t>对象</a:t>
            </a:r>
            <a:r>
              <a:rPr lang="en-US" altLang="zh-CN">
                <a:solidFill>
                  <a:srgbClr val="C00000"/>
                </a:solidFill>
              </a:rPr>
              <a:t>.title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sz="1800" b="1" dirty="0"/>
              <a:t>自定义属性：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html5</a:t>
            </a:r>
            <a:r>
              <a:rPr lang="zh-CN" altLang="en-US" sz="1600" dirty="0"/>
              <a:t>中推出来了专门的</a:t>
            </a:r>
            <a:r>
              <a:rPr lang="en-US" altLang="zh-CN" sz="1600" dirty="0">
                <a:solidFill>
                  <a:srgbClr val="C00000"/>
                </a:solidFill>
              </a:rPr>
              <a:t>data-</a:t>
            </a:r>
            <a:r>
              <a:rPr lang="zh-CN" altLang="en-US" sz="1600" dirty="0"/>
              <a:t>自定义属性	</a:t>
            </a:r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55" y="2484592"/>
            <a:ext cx="4648885" cy="34368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73" y="3067817"/>
            <a:ext cx="2162362" cy="2162362"/>
          </a:xfrm>
          <a:prstGeom prst="rect">
            <a:avLst/>
          </a:prstGeom>
        </p:spPr>
      </p:pic>
      <p:sp>
        <p:nvSpPr>
          <p:cNvPr id="22" name="云形标注 21"/>
          <p:cNvSpPr/>
          <p:nvPr/>
        </p:nvSpPr>
        <p:spPr>
          <a:xfrm>
            <a:off x="4808325" y="1921933"/>
            <a:ext cx="3480346" cy="1568133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怎么学 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?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472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 </a:t>
            </a:r>
            <a:r>
              <a:rPr kumimoji="1" lang="zh-CN" altLang="en-US" dirty="0"/>
              <a:t>自定义属性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1328720" cy="4550400"/>
          </a:xfrm>
        </p:spPr>
        <p:txBody>
          <a:bodyPr/>
          <a:lstStyle/>
          <a:p>
            <a:r>
              <a:rPr lang="zh-CN" altLang="en-US" sz="1800" b="1" dirty="0"/>
              <a:t>标准属性</a:t>
            </a:r>
            <a:r>
              <a:rPr lang="en-US" altLang="zh-CN" sz="1800" b="1" dirty="0"/>
              <a:t>: </a:t>
            </a:r>
            <a:r>
              <a:rPr lang="zh-CN" altLang="en-US" dirty="0"/>
              <a:t>标签天生自带的属性 </a:t>
            </a:r>
            <a:r>
              <a:rPr lang="zh-CN" altLang="en-US"/>
              <a:t>比如</a:t>
            </a:r>
            <a:r>
              <a:rPr lang="en-US" altLang="zh-CN"/>
              <a:t>class</a:t>
            </a:r>
            <a:r>
              <a:rPr lang="zh-CN" altLang="en-US"/>
              <a:t>、</a:t>
            </a:r>
            <a:r>
              <a:rPr lang="en-US" altLang="zh-CN"/>
              <a:t>id</a:t>
            </a:r>
            <a:r>
              <a:rPr lang="zh-CN" altLang="en-US"/>
              <a:t>、</a:t>
            </a:r>
            <a:r>
              <a:rPr lang="en-US" altLang="zh-CN"/>
              <a:t>title</a:t>
            </a:r>
            <a:r>
              <a:rPr lang="zh-CN" altLang="en-US" dirty="0"/>
              <a:t>等</a:t>
            </a:r>
            <a:r>
              <a:rPr lang="en-US" altLang="zh-CN" dirty="0"/>
              <a:t>, </a:t>
            </a:r>
            <a:r>
              <a:rPr lang="zh-CN" altLang="en-US" dirty="0"/>
              <a:t>可以直接使用点语法操作</a:t>
            </a:r>
            <a:r>
              <a:rPr lang="zh-CN" altLang="en-US"/>
              <a:t>比如：</a:t>
            </a:r>
            <a:r>
              <a:rPr lang="zh-CN" altLang="en-US">
                <a:solidFill>
                  <a:srgbClr val="C00000"/>
                </a:solidFill>
              </a:rPr>
              <a:t>对象</a:t>
            </a:r>
            <a:r>
              <a:rPr lang="en-US" altLang="zh-CN">
                <a:solidFill>
                  <a:srgbClr val="C00000"/>
                </a:solidFill>
              </a:rPr>
              <a:t>.title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sz="1800" b="1" dirty="0"/>
              <a:t>自定义属性：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html5</a:t>
            </a:r>
            <a:r>
              <a:rPr lang="zh-CN" altLang="en-US" sz="1600" dirty="0"/>
              <a:t>中推出来了专门的</a:t>
            </a:r>
            <a:r>
              <a:rPr lang="en-US" altLang="zh-CN" sz="1600" dirty="0">
                <a:solidFill>
                  <a:srgbClr val="C00000"/>
                </a:solidFill>
              </a:rPr>
              <a:t>data-</a:t>
            </a:r>
            <a:r>
              <a:rPr lang="zh-CN" altLang="en-US" sz="1600" dirty="0"/>
              <a:t>自定义属性</a:t>
            </a:r>
            <a:r>
              <a:rPr lang="zh-CN" altLang="en-US" sz="1600"/>
              <a:t>	</a:t>
            </a:r>
            <a:endParaRPr lang="en-US" altLang="zh-CN" sz="1600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使用场景：通过自定义属性可以</a:t>
            </a:r>
            <a:r>
              <a:rPr lang="zh-CN" altLang="en-US" sz="1600">
                <a:solidFill>
                  <a:srgbClr val="C00000"/>
                </a:solidFill>
              </a:rPr>
              <a:t>存储数据</a:t>
            </a:r>
            <a:r>
              <a:rPr lang="zh-CN" altLang="en-US" sz="1600"/>
              <a:t>，后期可以</a:t>
            </a:r>
            <a:r>
              <a:rPr lang="zh-CN" altLang="en-US" sz="1600">
                <a:solidFill>
                  <a:srgbClr val="C00000"/>
                </a:solidFill>
              </a:rPr>
              <a:t>使用</a:t>
            </a:r>
            <a:r>
              <a:rPr lang="zh-CN" altLang="en-US" sz="1600"/>
              <a:t>这个数据</a:t>
            </a:r>
            <a:endParaRPr lang="zh-CN" altLang="en-US" sz="1600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9" y="3338438"/>
            <a:ext cx="6425179" cy="241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37" y="2628147"/>
            <a:ext cx="3810000" cy="383101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785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4.4 </a:t>
            </a:r>
            <a:r>
              <a:rPr kumimoji="1" lang="zh-CN" altLang="en-US" dirty="0"/>
              <a:t>自定义属性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1328720" cy="4550400"/>
          </a:xfrm>
        </p:spPr>
        <p:txBody>
          <a:bodyPr/>
          <a:lstStyle/>
          <a:p>
            <a:r>
              <a:rPr lang="zh-CN" altLang="en-US" sz="1800" b="1" dirty="0"/>
              <a:t>标准属性</a:t>
            </a:r>
            <a:r>
              <a:rPr lang="en-US" altLang="zh-CN" sz="1800" b="1" dirty="0"/>
              <a:t>: </a:t>
            </a:r>
            <a:r>
              <a:rPr lang="zh-CN" altLang="en-US" dirty="0"/>
              <a:t>标签天生自带的属性 </a:t>
            </a:r>
            <a:r>
              <a:rPr lang="zh-CN" altLang="en-US"/>
              <a:t>比如</a:t>
            </a:r>
            <a:r>
              <a:rPr lang="en-US" altLang="zh-CN"/>
              <a:t>class</a:t>
            </a:r>
            <a:r>
              <a:rPr lang="zh-CN" altLang="en-US"/>
              <a:t>、</a:t>
            </a:r>
            <a:r>
              <a:rPr lang="en-US" altLang="zh-CN"/>
              <a:t>id</a:t>
            </a:r>
            <a:r>
              <a:rPr lang="zh-CN" altLang="en-US"/>
              <a:t>、</a:t>
            </a:r>
            <a:r>
              <a:rPr lang="en-US" altLang="zh-CN"/>
              <a:t>title</a:t>
            </a:r>
            <a:r>
              <a:rPr lang="zh-CN" altLang="en-US" dirty="0"/>
              <a:t>等</a:t>
            </a:r>
            <a:r>
              <a:rPr lang="en-US" altLang="zh-CN" dirty="0"/>
              <a:t>, </a:t>
            </a:r>
            <a:r>
              <a:rPr lang="zh-CN" altLang="en-US" dirty="0"/>
              <a:t>可以直接使用点语法操作</a:t>
            </a:r>
            <a:r>
              <a:rPr lang="zh-CN" altLang="en-US"/>
              <a:t>比如：</a:t>
            </a:r>
            <a:r>
              <a:rPr lang="zh-CN" altLang="en-US">
                <a:solidFill>
                  <a:srgbClr val="C00000"/>
                </a:solidFill>
              </a:rPr>
              <a:t>对象</a:t>
            </a:r>
            <a:r>
              <a:rPr lang="en-US" altLang="zh-CN">
                <a:solidFill>
                  <a:srgbClr val="C00000"/>
                </a:solidFill>
              </a:rPr>
              <a:t>.title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sz="1800" b="1" dirty="0"/>
              <a:t>自定义属性：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html5</a:t>
            </a:r>
            <a:r>
              <a:rPr lang="zh-CN" altLang="en-US" sz="1600" dirty="0"/>
              <a:t>中推出来了专门的</a:t>
            </a:r>
            <a:r>
              <a:rPr lang="en-US" altLang="zh-CN" sz="1600" dirty="0">
                <a:solidFill>
                  <a:srgbClr val="C00000"/>
                </a:solidFill>
              </a:rPr>
              <a:t>data-</a:t>
            </a:r>
            <a:r>
              <a:rPr lang="zh-CN" altLang="en-US" sz="1600" dirty="0"/>
              <a:t>自定义属性</a:t>
            </a:r>
            <a:r>
              <a:rPr lang="zh-CN" altLang="en-US" sz="1600"/>
              <a:t>	</a:t>
            </a:r>
            <a:endParaRPr lang="en-US" altLang="zh-CN" sz="1600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使用场景：通过自定义属性可以</a:t>
            </a:r>
            <a:r>
              <a:rPr lang="zh-CN" altLang="en-US" sz="1600">
                <a:solidFill>
                  <a:srgbClr val="C00000"/>
                </a:solidFill>
              </a:rPr>
              <a:t>存储数据</a:t>
            </a:r>
            <a:r>
              <a:rPr lang="zh-CN" altLang="en-US" sz="1600"/>
              <a:t>，后期可以</a:t>
            </a:r>
            <a:r>
              <a:rPr lang="zh-CN" altLang="en-US" sz="1600">
                <a:solidFill>
                  <a:srgbClr val="C00000"/>
                </a:solidFill>
              </a:rPr>
              <a:t>使用</a:t>
            </a:r>
            <a:r>
              <a:rPr lang="zh-CN" altLang="en-US" sz="1600"/>
              <a:t>这个数据</a:t>
            </a:r>
            <a:endParaRPr lang="zh-CN" altLang="en-US" sz="1600" dirty="0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在标签上一律以</a:t>
            </a:r>
            <a:r>
              <a:rPr lang="en-US" altLang="zh-CN" sz="1600" dirty="0">
                <a:solidFill>
                  <a:srgbClr val="C00000"/>
                </a:solidFill>
              </a:rPr>
              <a:t>data-</a:t>
            </a:r>
            <a:r>
              <a:rPr lang="zh-CN" altLang="en-US" sz="1600" dirty="0"/>
              <a:t>开头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</a:t>
            </a:r>
            <a:r>
              <a:rPr lang="en-US" altLang="zh-CN" sz="1600" dirty="0"/>
              <a:t>DOM</a:t>
            </a:r>
            <a:r>
              <a:rPr lang="zh-CN" altLang="en-US" sz="1600" dirty="0"/>
              <a:t>对象上一律以</a:t>
            </a:r>
            <a:r>
              <a:rPr lang="en-US" altLang="zh-CN" sz="1600" dirty="0">
                <a:solidFill>
                  <a:srgbClr val="C00000"/>
                </a:solidFill>
              </a:rPr>
              <a:t>dataset</a:t>
            </a:r>
            <a:r>
              <a:rPr lang="zh-CN" altLang="en-US" sz="1600" dirty="0"/>
              <a:t>对象方式获取</a:t>
            </a:r>
            <a:endParaRPr lang="en-US" altLang="zh-CN" sz="1600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89" y="4203029"/>
            <a:ext cx="4819955" cy="1723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2963333" y="4402667"/>
            <a:ext cx="1354667" cy="3725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67000" y="5181600"/>
            <a:ext cx="1651000" cy="279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8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操作元素内容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间隔函数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定时器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间隔函数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定时器函数介绍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定时器函数基本使用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五、</a:t>
            </a:r>
            <a:r>
              <a:rPr lang="zh-CN" altLang="en-US" b="0"/>
              <a:t>定时器</a:t>
            </a:r>
            <a:r>
              <a:rPr lang="en-US" altLang="zh-CN" b="0"/>
              <a:t>-</a:t>
            </a:r>
            <a:r>
              <a:rPr lang="zh-CN" altLang="en-US"/>
              <a:t>间隔</a:t>
            </a:r>
            <a:r>
              <a:rPr lang="zh-CN" altLang="en-US" b="0"/>
              <a:t>函数</a:t>
            </a:r>
            <a:endParaRPr kumimoji="1" lang="zh-CN" altLang="en-US" b="0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中经常会需要一种功能：每隔一段时间需要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执行一段代码，不需要我们手动去触发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例如：网页中的倒计时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要实现这种需求，需要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有两种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间隔函数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延迟函数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3" y="2376472"/>
            <a:ext cx="1910981" cy="26300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五、</a:t>
            </a:r>
            <a:r>
              <a:rPr lang="zh-CN" altLang="en-US" b="0"/>
              <a:t>定时器</a:t>
            </a:r>
            <a:r>
              <a:rPr lang="en-US" altLang="zh-CN" b="0"/>
              <a:t>-</a:t>
            </a:r>
            <a:r>
              <a:rPr lang="zh-CN" altLang="en-US" b="0"/>
              <a:t>间隔函数</a:t>
            </a:r>
            <a:endParaRPr kumimoji="1" lang="zh-CN" altLang="en-US" b="0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函数可以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开启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关闭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开启定时器</a:t>
            </a:r>
            <a:endParaRPr lang="en-US" altLang="zh-CN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AutoNum type="arabicPeriod"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AutoNum type="arabicPeriod"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0231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作用：每隔一段时间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这个函数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02310" lvl="1" indent="-342900"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注意：间隔时间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单位是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毫秒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5" y="2692856"/>
            <a:ext cx="5333333" cy="5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4811823"/>
            <a:ext cx="5729058" cy="1646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990599" y="4365941"/>
            <a:ext cx="10302240" cy="23368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0671" y="4438411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0" name="矩形 9"/>
          <p:cNvSpPr/>
          <p:nvPr/>
        </p:nvSpPr>
        <p:spPr>
          <a:xfrm>
            <a:off x="7243700" y="4855097"/>
            <a:ext cx="3684016" cy="1574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函数名字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不需要加括号</a:t>
            </a:r>
            <a:endParaRPr lang="en-US" altLang="zh-CN" sz="1400" b="1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定时器返回的是一个</a:t>
            </a:r>
            <a:r>
              <a:rPr lang="en-US" altLang="zh-CN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id</a:t>
            </a:r>
            <a:r>
              <a:rPr lang="zh-CN" altLang="en-US" sz="1400" b="1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五、</a:t>
            </a:r>
            <a:r>
              <a:rPr lang="zh-CN" altLang="en-US" b="0"/>
              <a:t>定时器</a:t>
            </a:r>
            <a:r>
              <a:rPr lang="en-US" altLang="zh-CN" b="0"/>
              <a:t>-</a:t>
            </a:r>
            <a:r>
              <a:rPr lang="zh-CN" altLang="en-US"/>
              <a:t>间隔</a:t>
            </a:r>
            <a:r>
              <a:rPr lang="zh-CN" altLang="en-US" b="0"/>
              <a:t>函数</a:t>
            </a:r>
            <a:endParaRPr kumimoji="1" lang="zh-CN" altLang="en-US" b="0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定时器函数可以开启和关闭定时器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关闭定时器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一般不会刚创建就停止，而是满足一定条件再停止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7" y="2709774"/>
            <a:ext cx="5933333" cy="9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7" y="4799777"/>
            <a:ext cx="5676190" cy="15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01184" y="1200574"/>
            <a:ext cx="5760000" cy="37354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间隔函数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有什么作用？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每隔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指定时间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重复执行某些代码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定时器函数如何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开启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setInterval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函数名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定时器函数如何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关闭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需要定时器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来关闭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返回的是一个唯一的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数字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84" y="4614774"/>
            <a:ext cx="5933333" cy="9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44040" y="1061720"/>
          <a:ext cx="8519795" cy="4576191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52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8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描述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效果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/>
                        <a:t>获取</a:t>
                      </a:r>
                      <a:r>
                        <a:rPr lang="en-US" altLang="zh-CN" sz="1600"/>
                        <a:t>DOM</a:t>
                      </a:r>
                      <a:r>
                        <a:rPr lang="zh-CN" altLang="en-US" sz="1600"/>
                        <a:t>对象</a:t>
                      </a:r>
                      <a:endParaRPr lang="en-US" altLang="zh-CN" sz="16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获取指定的第一个元素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document.querySelectorAll()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获取指定的所有元素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</a:t>
                      </a:r>
                      <a:endParaRPr lang="zh-CN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.innerText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操作元素内容，不解析标签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.innerHTML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操作元素内容，解析标签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操作元素样式</a:t>
                      </a:r>
                      <a:endParaRPr lang="zh-CN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.style.width</a:t>
                      </a:r>
                      <a:endParaRPr lang="zh-CN" altLang="en-US" sz="1600" b="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通过</a:t>
                      </a:r>
                      <a:r>
                        <a:rPr lang="en-US" altLang="zh-CN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style</a:t>
                      </a: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操作样式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.className</a:t>
                      </a:r>
                      <a:r>
                        <a:rPr lang="en-US" altLang="zh-CN" sz="1600" b="0" i="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通过类名操作样式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元素</a:t>
                      </a:r>
                      <a:r>
                        <a:rPr lang="en-US" altLang="zh-CN" sz="1600">
                          <a:sym typeface="+mn-ea"/>
                        </a:rPr>
                        <a:t>.classList.add()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增加类名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元素</a:t>
                      </a:r>
                      <a:r>
                        <a:rPr lang="en-US" altLang="zh-CN" sz="1600"/>
                        <a:t>.classList.remove()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删除类名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元素</a:t>
                      </a:r>
                      <a:r>
                        <a:rPr lang="en-US" altLang="zh-CN" sz="1600"/>
                        <a:t>.classList.toggle()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切换类名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间隔函数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setInterval(function() {}, 1000)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定时器，每隔指定时间重复执行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859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操作元素内容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间歇函数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怎么学习</a:t>
            </a:r>
            <a:r>
              <a:rPr lang="en-US" altLang="zh-CN"/>
              <a:t>API?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347262" y="1851064"/>
            <a:ext cx="9497475" cy="4416399"/>
            <a:chOff x="1486101" y="1872330"/>
            <a:chExt cx="9497475" cy="4416399"/>
          </a:xfrm>
        </p:grpSpPr>
        <p:sp>
          <p:nvSpPr>
            <p:cNvPr id="5" name="矩形: 圆角 4"/>
            <p:cNvSpPr/>
            <p:nvPr/>
          </p:nvSpPr>
          <p:spPr bwMode="auto">
            <a:xfrm>
              <a:off x="6587320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矩形: 圆角 5"/>
            <p:cNvSpPr/>
            <p:nvPr/>
          </p:nvSpPr>
          <p:spPr bwMode="auto">
            <a:xfrm>
              <a:off x="1486101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角 6"/>
            <p:cNvSpPr/>
            <p:nvPr/>
          </p:nvSpPr>
          <p:spPr bwMode="auto">
            <a:xfrm>
              <a:off x="2450866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: 圆角 7"/>
            <p:cNvSpPr/>
            <p:nvPr/>
          </p:nvSpPr>
          <p:spPr bwMode="auto">
            <a:xfrm>
              <a:off x="7648338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菱形 8"/>
            <p:cNvSpPr/>
            <p:nvPr/>
          </p:nvSpPr>
          <p:spPr bwMode="auto">
            <a:xfrm>
              <a:off x="5750910" y="3708645"/>
              <a:ext cx="952739" cy="1029997"/>
            </a:xfrm>
            <a:prstGeom prst="diamond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601425" y="1872330"/>
              <a:ext cx="125170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9"/>
          <p:cNvSpPr txBox="1"/>
          <p:nvPr/>
        </p:nvSpPr>
        <p:spPr>
          <a:xfrm>
            <a:off x="5172484" y="1381412"/>
            <a:ext cx="1851837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好习惯</a:t>
            </a:r>
            <a:endParaRPr lang="zh-CN" altLang="en-US" dirty="0"/>
          </a:p>
        </p:txBody>
      </p:sp>
      <p:sp>
        <p:nvSpPr>
          <p:cNvPr id="12" name="文本占位符 9"/>
          <p:cNvSpPr txBox="1"/>
          <p:nvPr/>
        </p:nvSpPr>
        <p:spPr>
          <a:xfrm>
            <a:off x="2402958" y="2449616"/>
            <a:ext cx="227954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理解</a:t>
            </a:r>
            <a:r>
              <a:rPr lang="en-US" altLang="zh-CN"/>
              <a:t>API</a:t>
            </a:r>
            <a:r>
              <a:rPr lang="zh-CN" altLang="en-US"/>
              <a:t>（是啥）</a:t>
            </a:r>
            <a:endParaRPr lang="zh-CN" altLang="en-US" dirty="0"/>
          </a:p>
        </p:txBody>
      </p:sp>
      <p:sp>
        <p:nvSpPr>
          <p:cNvPr id="13" name="文本占位符 9"/>
          <p:cNvSpPr txBox="1"/>
          <p:nvPr/>
        </p:nvSpPr>
        <p:spPr>
          <a:xfrm>
            <a:off x="7602280" y="2446439"/>
            <a:ext cx="227769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查阅文档（咋用）</a:t>
            </a:r>
            <a:endParaRPr lang="zh-CN" altLang="en-US" dirty="0"/>
          </a:p>
        </p:txBody>
      </p:sp>
      <p:sp>
        <p:nvSpPr>
          <p:cNvPr id="14" name="文本占位符 11"/>
          <p:cNvSpPr txBox="1"/>
          <p:nvPr/>
        </p:nvSpPr>
        <p:spPr>
          <a:xfrm>
            <a:off x="1711841" y="3208988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它能</a:t>
            </a:r>
            <a:r>
              <a:rPr lang="zh-CN" altLang="en-US">
                <a:solidFill>
                  <a:srgbClr val="C00000"/>
                </a:solidFill>
              </a:rPr>
              <a:t>做什么？</a:t>
            </a:r>
            <a:endParaRPr lang="en-US" altLang="zh-CN" dirty="0"/>
          </a:p>
          <a:p>
            <a:r>
              <a:rPr lang="zh-CN" altLang="en-US"/>
              <a:t>它能解决什么需求？</a:t>
            </a:r>
            <a:endParaRPr lang="en-US" altLang="zh-CN"/>
          </a:p>
          <a:p>
            <a:endParaRPr lang="en-US" altLang="zh-CN" dirty="0"/>
          </a:p>
        </p:txBody>
      </p:sp>
      <p:sp>
        <p:nvSpPr>
          <p:cNvPr id="15" name="文本占位符 11"/>
          <p:cNvSpPr txBox="1"/>
          <p:nvPr/>
        </p:nvSpPr>
        <p:spPr>
          <a:xfrm>
            <a:off x="6865754" y="3208987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API</a:t>
            </a:r>
            <a:r>
              <a:rPr lang="zh-CN" altLang="en-US"/>
              <a:t>里面包含哪些</a:t>
            </a:r>
            <a:r>
              <a:rPr lang="zh-CN" altLang="en-US">
                <a:solidFill>
                  <a:srgbClr val="C00000"/>
                </a:solidFill>
              </a:rPr>
              <a:t>属性和方法？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有哪些</a:t>
            </a:r>
            <a:r>
              <a:rPr lang="zh-CN" altLang="en-US">
                <a:solidFill>
                  <a:srgbClr val="C00000"/>
                </a:solidFill>
              </a:rPr>
              <a:t>注意事项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怎么使用？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MDN</a:t>
            </a:r>
            <a:r>
              <a:rPr lang="en-US" altLang="zh-CN"/>
              <a:t> </a:t>
            </a:r>
            <a:r>
              <a:rPr lang="zh-CN" altLang="en-US"/>
              <a:t>强烈推荐</a:t>
            </a:r>
            <a:endParaRPr lang="en-US" altLang="zh-CN"/>
          </a:p>
          <a:p>
            <a:r>
              <a:rPr lang="en-US" altLang="zh-CN"/>
              <a:t>https://developer.mozilla.org/zh-CN/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轮播图定时器版</a:t>
            </a:r>
          </a:p>
        </p:txBody>
      </p:sp>
      <p:sp>
        <p:nvSpPr>
          <p:cNvPr id="18" name="TextBox 5"/>
          <p:cNvSpPr txBox="1"/>
          <p:nvPr/>
        </p:nvSpPr>
        <p:spPr>
          <a:xfrm>
            <a:off x="2195450" y="1874630"/>
            <a:ext cx="91042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效果需求：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①：每隔</a:t>
            </a:r>
            <a:r>
              <a:rPr lang="zh-CN" altLang="en-US" sz="16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一秒钟自动</a:t>
            </a: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切换图片、文本、颜色、小圆点</a:t>
            </a:r>
            <a:endParaRPr lang="en-US" altLang="zh-CN" sz="16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②：到了最后一张，自动切换到</a:t>
            </a:r>
            <a:r>
              <a:rPr lang="zh-CN" altLang="en-US" sz="16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第</a:t>
            </a:r>
            <a:r>
              <a:rPr lang="en-US" altLang="zh-CN" sz="16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sz="16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张</a:t>
            </a:r>
            <a:endParaRPr lang="en-US" altLang="zh-CN" sz="160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16" y="849440"/>
            <a:ext cx="4589624" cy="32738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轮播图定时器版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92620" y="1686122"/>
            <a:ext cx="937272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需求：每隔一秒钟切换一个图片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2192620" y="2257370"/>
            <a:ext cx="91042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分析：和随机版本轮播图最大区别是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自动按序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播放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核心思想： 声明一个变量 </a:t>
            </a:r>
            <a:r>
              <a:rPr lang="en-US" altLang="zh-CN" sz="160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，定时器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秒钟就 </a:t>
            </a:r>
            <a:r>
              <a:rPr lang="en-US" altLang="zh-CN" sz="160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US" altLang="zh-CN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++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 利用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60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US" altLang="zh-CN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来切换下一张图片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①：声明变量 </a:t>
            </a:r>
            <a:r>
              <a:rPr lang="en-US" altLang="zh-CN" sz="160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，开启定时器 </a:t>
            </a:r>
            <a:r>
              <a:rPr lang="en-US" altLang="zh-CN" sz="1600" dirty="0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US" altLang="zh-CN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++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，依次得到数组里面的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下一个对象</a:t>
            </a:r>
            <a:endParaRPr lang="en-US" altLang="zh-CN" sz="1600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获取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相关元素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③：利用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更换图片、文字、背景颜色、以及小圆点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④：处理图片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自动复原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从头播放（放到变量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++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后面，紧挨）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如果图片播放到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最后一张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（大于等于数组的长度）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则把变量 </a:t>
            </a:r>
            <a:r>
              <a:rPr lang="en-US" altLang="zh-CN" sz="1600" dirty="0" err="1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重置为</a:t>
            </a:r>
            <a:r>
              <a:rPr lang="en-US" altLang="zh-CN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32" y="3629920"/>
            <a:ext cx="4021539" cy="286860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轮播图定时器版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92620" y="1686122"/>
            <a:ext cx="937272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小技巧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6333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9866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43399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96932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50465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3998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57531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11064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36333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89866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43399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96932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50465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03998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57531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11064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36333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89866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43399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096932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50465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03998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57531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11064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288860" y="2616201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218328" y="3242734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218328" y="3869267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数组长度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16540" y="4580467"/>
            <a:ext cx="6839127" cy="1693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898851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652384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05917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59450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12983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66516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20049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173582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02079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802079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802079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802079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30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73" y="3067817"/>
            <a:ext cx="2162362" cy="2162362"/>
          </a:xfrm>
          <a:prstGeom prst="rect">
            <a:avLst/>
          </a:prstGeom>
        </p:spPr>
      </p:pic>
      <p:sp>
        <p:nvSpPr>
          <p:cNvPr id="22" name="云形标注 21"/>
          <p:cNvSpPr/>
          <p:nvPr/>
        </p:nvSpPr>
        <p:spPr>
          <a:xfrm>
            <a:off x="4808325" y="1921933"/>
            <a:ext cx="3480346" cy="1568133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怎么安排的呢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?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Web APIs </a:t>
            </a:r>
            <a:r>
              <a:rPr kumimoji="1" lang="zh-CN" altLang="en-US" dirty="0"/>
              <a:t>课程安排 </a:t>
            </a:r>
            <a:r>
              <a:rPr kumimoji="1" lang="en-US" altLang="zh-CN" dirty="0"/>
              <a:t>7</a:t>
            </a:r>
            <a:r>
              <a:rPr kumimoji="1" lang="zh-CN" altLang="en-US" dirty="0"/>
              <a:t>天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4928585" y="1759782"/>
            <a:ext cx="1917359" cy="2452888"/>
            <a:chOff x="2756797" y="2212814"/>
            <a:chExt cx="1917359" cy="2452888"/>
          </a:xfrm>
        </p:grpSpPr>
        <p:sp>
          <p:nvSpPr>
            <p:cNvPr id="7" name="椭圆 6"/>
            <p:cNvSpPr/>
            <p:nvPr/>
          </p:nvSpPr>
          <p:spPr>
            <a:xfrm>
              <a:off x="3141192" y="2212814"/>
              <a:ext cx="1148567" cy="1171723"/>
            </a:xfrm>
            <a:prstGeom prst="ellipse">
              <a:avLst/>
            </a:prstGeom>
            <a:solidFill>
              <a:srgbClr val="49504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第二天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791858" y="3650934"/>
              <a:ext cx="1847238" cy="396992"/>
            </a:xfrm>
            <a:prstGeom prst="rect">
              <a:avLst/>
            </a:prstGeom>
            <a:solidFill>
              <a:srgbClr val="49504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DOM-</a:t>
              </a:r>
              <a:r>
                <a:rPr lang="zh-CN" altLang="en-US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事件基础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56797" y="4250204"/>
              <a:ext cx="191735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注册事件、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tab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栏切换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91100" y="1718588"/>
            <a:ext cx="1903241" cy="2414835"/>
            <a:chOff x="7425814" y="2214658"/>
            <a:chExt cx="1903241" cy="2414835"/>
          </a:xfrm>
        </p:grpSpPr>
        <p:sp>
          <p:nvSpPr>
            <p:cNvPr id="20" name="椭圆 19"/>
            <p:cNvSpPr/>
            <p:nvPr/>
          </p:nvSpPr>
          <p:spPr>
            <a:xfrm>
              <a:off x="7714715" y="2214658"/>
              <a:ext cx="1148567" cy="1171723"/>
            </a:xfrm>
            <a:prstGeom prst="ellipse">
              <a:avLst/>
            </a:prstGeom>
            <a:solidFill>
              <a:srgbClr val="49504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第三天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7425814" y="3685405"/>
              <a:ext cx="1726371" cy="396992"/>
            </a:xfrm>
            <a:prstGeom prst="rect">
              <a:avLst/>
            </a:prstGeom>
            <a:solidFill>
              <a:srgbClr val="49504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DOM-</a:t>
              </a:r>
              <a:r>
                <a:rPr lang="zh-CN" altLang="en-US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事件进阶 </a:t>
              </a: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7462661" y="4244195"/>
              <a:ext cx="1866394" cy="3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事件对象、事件委托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91569" y="1759782"/>
            <a:ext cx="1891087" cy="2499298"/>
            <a:chOff x="646438" y="2165323"/>
            <a:chExt cx="1891087" cy="2499298"/>
          </a:xfrm>
        </p:grpSpPr>
        <p:sp>
          <p:nvSpPr>
            <p:cNvPr id="6" name="椭圆 5"/>
            <p:cNvSpPr/>
            <p:nvPr/>
          </p:nvSpPr>
          <p:spPr>
            <a:xfrm>
              <a:off x="917273" y="2165323"/>
              <a:ext cx="1164895" cy="1171723"/>
            </a:xfrm>
            <a:prstGeom prst="ellipse">
              <a:avLst/>
            </a:prstGeom>
            <a:solidFill>
              <a:srgbClr val="AD2B2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第一天</a:t>
              </a: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646438" y="4249123"/>
              <a:ext cx="189108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获取元素、修改属性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1165311" y="3243167"/>
            <a:ext cx="1759083" cy="396992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DOM-</a:t>
            </a:r>
            <a:r>
              <a:rPr lang="zh-CN" altLang="en-US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操作元素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4" y="4451889"/>
            <a:ext cx="2543175" cy="182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41" y="4362902"/>
            <a:ext cx="3214180" cy="1898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163" y="4362902"/>
            <a:ext cx="3470904" cy="2031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595ca53-3bac-4cc7-8489-bde9928f81a8"/>
  <p:tag name="COMMONDATA" val="eyJoZGlkIjoiN2UwN2FiYWYyMjE1OWEzMGUzYWQ4ODk4YTE1NGRjNG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11709</TotalTime>
  <Words>3220</Words>
  <Application>Microsoft Office PowerPoint</Application>
  <PresentationFormat>宽屏</PresentationFormat>
  <Paragraphs>561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73</vt:i4>
      </vt:variant>
    </vt:vector>
  </HeadingPairs>
  <TitlesOfParts>
    <vt:vector size="90" baseType="lpstr">
      <vt:lpstr>Alibaba PuHuiTi B</vt:lpstr>
      <vt:lpstr>Alibaba PuHuiTi M</vt:lpstr>
      <vt:lpstr>Alibaba PuHuiTi R</vt:lpstr>
      <vt:lpstr>阿里巴巴普惠体</vt:lpstr>
      <vt:lpstr>阿里巴巴普惠体 Medium</vt:lpstr>
      <vt:lpstr>等线</vt:lpstr>
      <vt:lpstr>黑体</vt:lpstr>
      <vt:lpstr>华文楷体</vt:lpstr>
      <vt:lpstr>微软雅黑</vt:lpstr>
      <vt:lpstr>Arial</vt:lpstr>
      <vt:lpstr>Calibri</vt:lpstr>
      <vt:lpstr>Segoe UI</vt:lpstr>
      <vt:lpstr>Verdana</vt:lpstr>
      <vt:lpstr>Wingdings</vt:lpstr>
      <vt:lpstr>封面</vt:lpstr>
      <vt:lpstr>正文设计方案</vt:lpstr>
      <vt:lpstr>5_结束页设计方案</vt:lpstr>
      <vt:lpstr>JavaScript 核心与进阶</vt:lpstr>
      <vt:lpstr>PowerPoint 演示文稿</vt:lpstr>
      <vt:lpstr>PowerPoint 演示文稿</vt:lpstr>
      <vt:lpstr>什么是API？</vt:lpstr>
      <vt:lpstr>什么是API？</vt:lpstr>
      <vt:lpstr>PowerPoint 演示文稿</vt:lpstr>
      <vt:lpstr>怎么学习API?</vt:lpstr>
      <vt:lpstr>PowerPoint 演示文稿</vt:lpstr>
      <vt:lpstr>Web APIs 课程安排 7天</vt:lpstr>
      <vt:lpstr>Web APIs 课程安排 7天</vt:lpstr>
      <vt:lpstr>Web APIs 课程安排 7天</vt:lpstr>
      <vt:lpstr>web APIs 第一天</vt:lpstr>
      <vt:lpstr>PowerPoint 演示文稿</vt:lpstr>
      <vt:lpstr>PowerPoint 演示文稿</vt:lpstr>
      <vt:lpstr>PowerPoint 演示文稿</vt:lpstr>
      <vt:lpstr>DOM 简介</vt:lpstr>
      <vt:lpstr>1. 什么是DOM</vt:lpstr>
      <vt:lpstr>1. 什么是DOM</vt:lpstr>
      <vt:lpstr>1. 什么是DOM</vt:lpstr>
      <vt:lpstr>PowerPoint 演示文稿</vt:lpstr>
      <vt:lpstr>PowerPoint 演示文稿</vt:lpstr>
      <vt:lpstr>获取DOM元素</vt:lpstr>
      <vt:lpstr>2. 获取DOM元素</vt:lpstr>
      <vt:lpstr>2.1 根据CSS选择器来获取DOM元素  (重点)</vt:lpstr>
      <vt:lpstr>PowerPoint 演示文稿</vt:lpstr>
      <vt:lpstr>2.1 根据CSS选择器来获取DOM元素  (重点)</vt:lpstr>
      <vt:lpstr>2.1 伪数组</vt:lpstr>
      <vt:lpstr>PowerPoint 演示文稿</vt:lpstr>
      <vt:lpstr>PowerPoint 演示文稿</vt:lpstr>
      <vt:lpstr>2.2 其他获取DOM元素方法（了解）</vt:lpstr>
      <vt:lpstr>PowerPoint 演示文稿</vt:lpstr>
      <vt:lpstr>操作元素内容</vt:lpstr>
      <vt:lpstr>三、操作元素内容</vt:lpstr>
      <vt:lpstr>三、操作元素内容</vt:lpstr>
      <vt:lpstr>三、操作元素内容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操作元素属性</vt:lpstr>
      <vt:lpstr>4.1 操作元素常用属性</vt:lpstr>
      <vt:lpstr>PowerPoint 演示文稿</vt:lpstr>
      <vt:lpstr>操作元素属性</vt:lpstr>
      <vt:lpstr>4.2 操作元素样式属性</vt:lpstr>
      <vt:lpstr>4.2 操作元素样式属性</vt:lpstr>
      <vt:lpstr>PowerPoint 演示文稿</vt:lpstr>
      <vt:lpstr>PowerPoint 演示文稿</vt:lpstr>
      <vt:lpstr>4.2 操作元素样式属性</vt:lpstr>
      <vt:lpstr>PowerPoint 演示文稿</vt:lpstr>
      <vt:lpstr>4.2 操作元素样式属性</vt:lpstr>
      <vt:lpstr>PowerPoint 演示文稿</vt:lpstr>
      <vt:lpstr>PowerPoint 演示文稿</vt:lpstr>
      <vt:lpstr>PowerPoint 演示文稿</vt:lpstr>
      <vt:lpstr>操作元素属性</vt:lpstr>
      <vt:lpstr>4.3 操作表单元素属性</vt:lpstr>
      <vt:lpstr>4.3 操作表单元素属性</vt:lpstr>
      <vt:lpstr>操作元素属性</vt:lpstr>
      <vt:lpstr>4.4 自定义属性</vt:lpstr>
      <vt:lpstr>4.4 自定义属性</vt:lpstr>
      <vt:lpstr>4.4 自定义属性</vt:lpstr>
      <vt:lpstr>PowerPoint 演示文稿</vt:lpstr>
      <vt:lpstr>定时器-间隔函数</vt:lpstr>
      <vt:lpstr>五、定时器-间隔函数</vt:lpstr>
      <vt:lpstr>五、定时器-间隔函数</vt:lpstr>
      <vt:lpstr>五、定时器-间隔函数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李 天成</cp:lastModifiedBy>
  <cp:revision>4210</cp:revision>
  <dcterms:created xsi:type="dcterms:W3CDTF">2020-03-31T02:23:00Z</dcterms:created>
  <dcterms:modified xsi:type="dcterms:W3CDTF">2023-05-19T06:57:41Z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77AE1C6EEC684FDBBAE20FEC1C0A5E91</vt:lpwstr>
  </property>
  <property fmtid="{D5CDD505-2E9C-101B-9397-08002B2CF9AE}" pid="3" name="KSOProductBuildVer">
    <vt:lpwstr>2052-11.1.0.12980</vt:lpwstr>
  </property>
</Properties>
</file>